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9" r:id="rId4"/>
    <p:sldId id="260" r:id="rId5"/>
    <p:sldId id="258" r:id="rId6"/>
    <p:sldId id="261" r:id="rId7"/>
    <p:sldId id="262" r:id="rId8"/>
    <p:sldId id="263" r:id="rId9"/>
    <p:sldId id="264" r:id="rId10"/>
    <p:sldId id="266" r:id="rId11"/>
    <p:sldId id="267" r:id="rId12"/>
    <p:sldId id="268" r:id="rId13"/>
    <p:sldId id="288" r:id="rId14"/>
    <p:sldId id="289" r:id="rId15"/>
    <p:sldId id="269" r:id="rId16"/>
    <p:sldId id="270" r:id="rId17"/>
    <p:sldId id="271" r:id="rId18"/>
    <p:sldId id="272" r:id="rId19"/>
    <p:sldId id="273" r:id="rId20"/>
    <p:sldId id="274" r:id="rId21"/>
    <p:sldId id="275" r:id="rId22"/>
    <p:sldId id="276" r:id="rId23"/>
    <p:sldId id="280" r:id="rId24"/>
    <p:sldId id="279" r:id="rId25"/>
    <p:sldId id="277" r:id="rId26"/>
    <p:sldId id="278" r:id="rId27"/>
    <p:sldId id="281"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247" autoAdjust="0"/>
  </p:normalViewPr>
  <p:slideViewPr>
    <p:cSldViewPr snapToGrid="0">
      <p:cViewPr varScale="1">
        <p:scale>
          <a:sx n="72" d="100"/>
          <a:sy n="72"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slide" Target="../slides/slide19.xml"/><Relationship Id="rId1" Type="http://schemas.openxmlformats.org/officeDocument/2006/relationships/slide" Target="../slides/slide2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129888-1719-4D75-9F17-A767621E8AC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DC5E412E-2378-4562-959D-CD67E347D648}">
      <dgm:prSet phldrT="[Text]"/>
      <dgm:spPr/>
      <dgm:t>
        <a:bodyPr/>
        <a:lstStyle/>
        <a:p>
          <a:r>
            <a:rPr lang="en-US" dirty="0"/>
            <a:t>Data exploration</a:t>
          </a:r>
        </a:p>
      </dgm:t>
    </dgm:pt>
    <dgm:pt modelId="{1D56E8EB-F436-41AB-8CD8-8DE16E054027}" type="parTrans" cxnId="{CB22FA0F-30BF-46A2-B256-B1BF9C8B263C}">
      <dgm:prSet/>
      <dgm:spPr/>
      <dgm:t>
        <a:bodyPr/>
        <a:lstStyle/>
        <a:p>
          <a:endParaRPr lang="en-US"/>
        </a:p>
      </dgm:t>
    </dgm:pt>
    <dgm:pt modelId="{303BBC13-A606-45ED-A086-62C11EB5A8FA}" type="sibTrans" cxnId="{CB22FA0F-30BF-46A2-B256-B1BF9C8B263C}">
      <dgm:prSet/>
      <dgm:spPr/>
      <dgm:t>
        <a:bodyPr/>
        <a:lstStyle/>
        <a:p>
          <a:endParaRPr lang="en-US"/>
        </a:p>
      </dgm:t>
    </dgm:pt>
    <dgm:pt modelId="{FA3314F3-288B-4981-8CEE-AA66C816185F}">
      <dgm:prSet phldrT="[Text]" custT="1"/>
      <dgm:spPr/>
      <dgm:t>
        <a:bodyPr/>
        <a:lstStyle/>
        <a:p>
          <a:r>
            <a:rPr lang="en-US" sz="1000" dirty="0">
              <a:hlinkClick xmlns:r="http://schemas.openxmlformats.org/officeDocument/2006/relationships" r:id="rId1" action="ppaction://hlinksldjump"/>
            </a:rPr>
            <a:t>Histogram for distribution of defaults on explanatory variables</a:t>
          </a:r>
          <a:endParaRPr lang="en-US" sz="1000" dirty="0"/>
        </a:p>
      </dgm:t>
    </dgm:pt>
    <dgm:pt modelId="{385B5903-E05C-4C3A-9CC3-EB265F220ED1}" type="parTrans" cxnId="{4105BD00-D48A-47F2-970B-60C2A736EFF5}">
      <dgm:prSet/>
      <dgm:spPr/>
      <dgm:t>
        <a:bodyPr/>
        <a:lstStyle/>
        <a:p>
          <a:endParaRPr lang="en-US"/>
        </a:p>
      </dgm:t>
    </dgm:pt>
    <dgm:pt modelId="{FFFC3BB3-8D27-44B3-84C6-7CA22852C550}" type="sibTrans" cxnId="{4105BD00-D48A-47F2-970B-60C2A736EFF5}">
      <dgm:prSet/>
      <dgm:spPr/>
      <dgm:t>
        <a:bodyPr/>
        <a:lstStyle/>
        <a:p>
          <a:endParaRPr lang="en-US"/>
        </a:p>
      </dgm:t>
    </dgm:pt>
    <dgm:pt modelId="{D54881D2-479D-4E27-93E1-0DEADDF22931}">
      <dgm:prSet phldrT="[Text]" custT="1"/>
      <dgm:spPr/>
      <dgm:t>
        <a:bodyPr/>
        <a:lstStyle/>
        <a:p>
          <a:r>
            <a:rPr lang="en-US" sz="1000" dirty="0"/>
            <a:t>Boxplot for outlier detection</a:t>
          </a:r>
        </a:p>
      </dgm:t>
    </dgm:pt>
    <dgm:pt modelId="{8FFC67B0-75E6-40A5-B3D1-EF70627BDB26}" type="parTrans" cxnId="{09B2C1AF-9CB0-4E9F-99BB-2607D7CC205C}">
      <dgm:prSet/>
      <dgm:spPr/>
      <dgm:t>
        <a:bodyPr/>
        <a:lstStyle/>
        <a:p>
          <a:endParaRPr lang="en-US"/>
        </a:p>
      </dgm:t>
    </dgm:pt>
    <dgm:pt modelId="{3235B108-8F41-4053-B163-513FBC843AE3}" type="sibTrans" cxnId="{09B2C1AF-9CB0-4E9F-99BB-2607D7CC205C}">
      <dgm:prSet/>
      <dgm:spPr/>
      <dgm:t>
        <a:bodyPr/>
        <a:lstStyle/>
        <a:p>
          <a:endParaRPr lang="en-US"/>
        </a:p>
      </dgm:t>
    </dgm:pt>
    <dgm:pt modelId="{05EE1478-1127-4562-93BC-6A704B8A8F03}">
      <dgm:prSet phldrT="[Text]"/>
      <dgm:spPr/>
      <dgm:t>
        <a:bodyPr/>
        <a:lstStyle/>
        <a:p>
          <a:r>
            <a:rPr lang="en-US" dirty="0"/>
            <a:t>Feature engineering</a:t>
          </a:r>
        </a:p>
      </dgm:t>
    </dgm:pt>
    <dgm:pt modelId="{5E7E3522-FA7C-4065-BF74-C9FC45D7D2BF}" type="parTrans" cxnId="{C74AC5BA-139D-4493-B9C3-5EC165EF9880}">
      <dgm:prSet/>
      <dgm:spPr/>
      <dgm:t>
        <a:bodyPr/>
        <a:lstStyle/>
        <a:p>
          <a:endParaRPr lang="en-US"/>
        </a:p>
      </dgm:t>
    </dgm:pt>
    <dgm:pt modelId="{EF4C0232-6CC4-42CD-8A25-0025A99FC0CD}" type="sibTrans" cxnId="{C74AC5BA-139D-4493-B9C3-5EC165EF9880}">
      <dgm:prSet/>
      <dgm:spPr/>
      <dgm:t>
        <a:bodyPr/>
        <a:lstStyle/>
        <a:p>
          <a:endParaRPr lang="en-US"/>
        </a:p>
      </dgm:t>
    </dgm:pt>
    <dgm:pt modelId="{0D5C5824-8652-4B1C-B684-63FF265DE215}">
      <dgm:prSet phldrT="[Text]" custT="1"/>
      <dgm:spPr/>
      <dgm:t>
        <a:bodyPr/>
        <a:lstStyle/>
        <a:p>
          <a:r>
            <a:rPr lang="en-US" sz="1000" b="1" dirty="0"/>
            <a:t>Feature creation: </a:t>
          </a:r>
          <a:r>
            <a:rPr lang="en-US" sz="1000" dirty="0"/>
            <a:t>Additional economic variables were created based on domain knowledge. Lagged macro variables were also created due to lagging effect of macros on default rate. </a:t>
          </a:r>
        </a:p>
      </dgm:t>
    </dgm:pt>
    <dgm:pt modelId="{F4B0C1B8-BD26-4F66-9886-D980ECF23F4E}" type="parTrans" cxnId="{0AC14614-6112-4FB9-890D-E944B8F2EAD3}">
      <dgm:prSet/>
      <dgm:spPr/>
      <dgm:t>
        <a:bodyPr/>
        <a:lstStyle/>
        <a:p>
          <a:endParaRPr lang="en-US"/>
        </a:p>
      </dgm:t>
    </dgm:pt>
    <dgm:pt modelId="{F85AC42D-1970-4AA1-B7B9-7CA41095BD5E}" type="sibTrans" cxnId="{0AC14614-6112-4FB9-890D-E944B8F2EAD3}">
      <dgm:prSet/>
      <dgm:spPr/>
      <dgm:t>
        <a:bodyPr/>
        <a:lstStyle/>
        <a:p>
          <a:endParaRPr lang="en-US"/>
        </a:p>
      </dgm:t>
    </dgm:pt>
    <dgm:pt modelId="{9C4E7440-8F1A-43E6-8B56-4F87B1E8024B}">
      <dgm:prSet phldrT="[Text]" custT="1"/>
      <dgm:spPr/>
      <dgm:t>
        <a:bodyPr/>
        <a:lstStyle/>
        <a:p>
          <a:r>
            <a:rPr lang="en-US" sz="1000" b="1" dirty="0"/>
            <a:t>Variable encoding: </a:t>
          </a:r>
          <a:r>
            <a:rPr lang="en-US" sz="1000" dirty="0"/>
            <a:t>One-hot-encoding is applied on state variable to account for regional effect on default rate</a:t>
          </a:r>
        </a:p>
      </dgm:t>
    </dgm:pt>
    <dgm:pt modelId="{2A5C232C-5448-46C5-B18F-ACD421B9C99D}" type="parTrans" cxnId="{1B91E3B3-13FA-481B-9FA7-509CCC0DEC0C}">
      <dgm:prSet/>
      <dgm:spPr/>
      <dgm:t>
        <a:bodyPr/>
        <a:lstStyle/>
        <a:p>
          <a:endParaRPr lang="en-US"/>
        </a:p>
      </dgm:t>
    </dgm:pt>
    <dgm:pt modelId="{DC5D6252-3C84-4B6D-9081-B9F8D715E518}" type="sibTrans" cxnId="{1B91E3B3-13FA-481B-9FA7-509CCC0DEC0C}">
      <dgm:prSet/>
      <dgm:spPr/>
      <dgm:t>
        <a:bodyPr/>
        <a:lstStyle/>
        <a:p>
          <a:endParaRPr lang="en-US"/>
        </a:p>
      </dgm:t>
    </dgm:pt>
    <dgm:pt modelId="{9E5CF91C-07E9-4377-82E1-BC028764DADE}">
      <dgm:prSet phldrT="[Text]"/>
      <dgm:spPr/>
      <dgm:t>
        <a:bodyPr/>
        <a:lstStyle/>
        <a:p>
          <a:r>
            <a:rPr lang="en-US" dirty="0"/>
            <a:t>Model fitting</a:t>
          </a:r>
        </a:p>
      </dgm:t>
    </dgm:pt>
    <dgm:pt modelId="{993F5DB2-77B1-4F19-BCF6-A9D711A97222}" type="parTrans" cxnId="{D2D70001-3BDE-4E7E-850C-9881374B3AE0}">
      <dgm:prSet/>
      <dgm:spPr/>
      <dgm:t>
        <a:bodyPr/>
        <a:lstStyle/>
        <a:p>
          <a:endParaRPr lang="en-US"/>
        </a:p>
      </dgm:t>
    </dgm:pt>
    <dgm:pt modelId="{0927E952-5509-49F6-B026-2D3440EC1759}" type="sibTrans" cxnId="{D2D70001-3BDE-4E7E-850C-9881374B3AE0}">
      <dgm:prSet/>
      <dgm:spPr/>
      <dgm:t>
        <a:bodyPr/>
        <a:lstStyle/>
        <a:p>
          <a:endParaRPr lang="en-US"/>
        </a:p>
      </dgm:t>
    </dgm:pt>
    <dgm:pt modelId="{2D76D489-13B1-4918-8D62-70D2153F25FD}">
      <dgm:prSet phldrT="[Text]" custT="1"/>
      <dgm:spPr/>
      <dgm:t>
        <a:bodyPr/>
        <a:lstStyle/>
        <a:p>
          <a:r>
            <a:rPr lang="en-US" sz="1000" dirty="0"/>
            <a:t>Logistic Regression</a:t>
          </a:r>
        </a:p>
      </dgm:t>
    </dgm:pt>
    <dgm:pt modelId="{B25FF10F-6B4B-409C-9C9E-3BC90548DAB7}" type="parTrans" cxnId="{36178389-02DE-4981-B483-D2015856BEBE}">
      <dgm:prSet/>
      <dgm:spPr/>
      <dgm:t>
        <a:bodyPr/>
        <a:lstStyle/>
        <a:p>
          <a:endParaRPr lang="en-US"/>
        </a:p>
      </dgm:t>
    </dgm:pt>
    <dgm:pt modelId="{DCBE7273-026A-466F-ABA5-D13AF2B89B33}" type="sibTrans" cxnId="{36178389-02DE-4981-B483-D2015856BEBE}">
      <dgm:prSet/>
      <dgm:spPr/>
      <dgm:t>
        <a:bodyPr/>
        <a:lstStyle/>
        <a:p>
          <a:endParaRPr lang="en-US"/>
        </a:p>
      </dgm:t>
    </dgm:pt>
    <dgm:pt modelId="{4A601E9E-FC56-4FF5-A2BF-74A4A8B66DE5}">
      <dgm:prSet phldrT="[Text]" custT="1"/>
      <dgm:spPr/>
      <dgm:t>
        <a:bodyPr/>
        <a:lstStyle/>
        <a:p>
          <a:r>
            <a:rPr lang="en-US" sz="1000" dirty="0"/>
            <a:t>KNN Classifier</a:t>
          </a:r>
        </a:p>
      </dgm:t>
    </dgm:pt>
    <dgm:pt modelId="{16640CB6-8DFE-4818-888A-BCB37EA2220F}" type="parTrans" cxnId="{C82D59BD-BB09-4B58-94B3-3A051A10937A}">
      <dgm:prSet/>
      <dgm:spPr/>
      <dgm:t>
        <a:bodyPr/>
        <a:lstStyle/>
        <a:p>
          <a:endParaRPr lang="en-US"/>
        </a:p>
      </dgm:t>
    </dgm:pt>
    <dgm:pt modelId="{3005647C-3933-4C95-972C-D8D9B1109EF8}" type="sibTrans" cxnId="{C82D59BD-BB09-4B58-94B3-3A051A10937A}">
      <dgm:prSet/>
      <dgm:spPr/>
      <dgm:t>
        <a:bodyPr/>
        <a:lstStyle/>
        <a:p>
          <a:endParaRPr lang="en-US"/>
        </a:p>
      </dgm:t>
    </dgm:pt>
    <dgm:pt modelId="{094BBE15-ACF7-4429-B0DD-28B408FD17BB}">
      <dgm:prSet/>
      <dgm:spPr/>
      <dgm:t>
        <a:bodyPr/>
        <a:lstStyle/>
        <a:p>
          <a:r>
            <a:rPr lang="en-US" dirty="0"/>
            <a:t>Performance evaluation</a:t>
          </a:r>
        </a:p>
      </dgm:t>
    </dgm:pt>
    <dgm:pt modelId="{FC16D8CB-3188-4D75-BD9E-144E40538015}" type="parTrans" cxnId="{DECB69F5-381F-4BDE-9CE4-5050EAE78F4E}">
      <dgm:prSet/>
      <dgm:spPr/>
      <dgm:t>
        <a:bodyPr/>
        <a:lstStyle/>
        <a:p>
          <a:endParaRPr lang="en-US"/>
        </a:p>
      </dgm:t>
    </dgm:pt>
    <dgm:pt modelId="{55DF09CC-B3E3-4BAA-80A3-59EC9F4913FE}" type="sibTrans" cxnId="{DECB69F5-381F-4BDE-9CE4-5050EAE78F4E}">
      <dgm:prSet/>
      <dgm:spPr/>
      <dgm:t>
        <a:bodyPr/>
        <a:lstStyle/>
        <a:p>
          <a:endParaRPr lang="en-US"/>
        </a:p>
      </dgm:t>
    </dgm:pt>
    <dgm:pt modelId="{92A951F5-606D-4D9F-90A0-80E05D1EB55C}">
      <dgm:prSet phldrT="[Text]"/>
      <dgm:spPr/>
      <dgm:t>
        <a:bodyPr/>
        <a:lstStyle/>
        <a:p>
          <a:endParaRPr lang="en-US" sz="900" dirty="0"/>
        </a:p>
      </dgm:t>
    </dgm:pt>
    <dgm:pt modelId="{ECFE8111-08A4-4CB2-B2BF-BB2DD8036D64}" type="parTrans" cxnId="{E0E3558F-C696-4B3C-BCA1-5CFBB15AADDF}">
      <dgm:prSet/>
      <dgm:spPr/>
      <dgm:t>
        <a:bodyPr/>
        <a:lstStyle/>
        <a:p>
          <a:endParaRPr lang="en-US"/>
        </a:p>
      </dgm:t>
    </dgm:pt>
    <dgm:pt modelId="{FC556A0F-AF65-4B83-90D4-39C4657DD0C0}" type="sibTrans" cxnId="{E0E3558F-C696-4B3C-BCA1-5CFBB15AADDF}">
      <dgm:prSet/>
      <dgm:spPr/>
      <dgm:t>
        <a:bodyPr/>
        <a:lstStyle/>
        <a:p>
          <a:endParaRPr lang="en-US"/>
        </a:p>
      </dgm:t>
    </dgm:pt>
    <dgm:pt modelId="{954427D4-C9A1-43DB-A7D1-5FA92910713B}">
      <dgm:prSet phldrT="[Text]" custT="1"/>
      <dgm:spPr/>
      <dgm:t>
        <a:bodyPr/>
        <a:lstStyle/>
        <a:p>
          <a:r>
            <a:rPr lang="en-US" sz="1000" dirty="0">
              <a:hlinkClick xmlns:r="http://schemas.openxmlformats.org/officeDocument/2006/relationships" r:id="rId2" action="ppaction://hlinksldjump"/>
            </a:rPr>
            <a:t>Scatterplot for distribution of defaults</a:t>
          </a:r>
          <a:endParaRPr lang="en-US" sz="1000" dirty="0"/>
        </a:p>
      </dgm:t>
    </dgm:pt>
    <dgm:pt modelId="{0E5B421E-B143-4C99-8B35-BFA10247EE25}" type="parTrans" cxnId="{FD631B61-BF2F-4D0A-BD19-F3DD135799A3}">
      <dgm:prSet/>
      <dgm:spPr/>
      <dgm:t>
        <a:bodyPr/>
        <a:lstStyle/>
        <a:p>
          <a:endParaRPr lang="en-US"/>
        </a:p>
      </dgm:t>
    </dgm:pt>
    <dgm:pt modelId="{AFEC0B17-4652-47C7-A242-4237C3D10470}" type="sibTrans" cxnId="{FD631B61-BF2F-4D0A-BD19-F3DD135799A3}">
      <dgm:prSet/>
      <dgm:spPr/>
      <dgm:t>
        <a:bodyPr/>
        <a:lstStyle/>
        <a:p>
          <a:endParaRPr lang="en-US"/>
        </a:p>
      </dgm:t>
    </dgm:pt>
    <dgm:pt modelId="{8938666C-1ED1-4EB3-8E77-3DF82032941F}">
      <dgm:prSet phldrT="[Text]" custT="1"/>
      <dgm:spPr/>
      <dgm:t>
        <a:bodyPr/>
        <a:lstStyle/>
        <a:p>
          <a:r>
            <a:rPr lang="en-US" sz="1000" b="1" dirty="0">
              <a:hlinkClick xmlns:r="http://schemas.openxmlformats.org/officeDocument/2006/relationships" r:id="rId3" action="ppaction://hlinksldjump"/>
            </a:rPr>
            <a:t>Feature selection: </a:t>
          </a:r>
          <a:r>
            <a:rPr lang="en-US" sz="1000" dirty="0"/>
            <a:t>Chi2 Contingency test (for dichotomous variables), Point Biserial Correlation, Weight of Evidence and Spearman correlation (for continuous variables)</a:t>
          </a:r>
        </a:p>
      </dgm:t>
    </dgm:pt>
    <dgm:pt modelId="{A900D8CA-E54B-4F8E-9903-C92917893FE9}" type="parTrans" cxnId="{672C9976-7822-4A5E-9CDE-9CC7F10A1E70}">
      <dgm:prSet/>
      <dgm:spPr/>
      <dgm:t>
        <a:bodyPr/>
        <a:lstStyle/>
        <a:p>
          <a:endParaRPr lang="en-US"/>
        </a:p>
      </dgm:t>
    </dgm:pt>
    <dgm:pt modelId="{01F53DBE-E207-4ED5-894F-1FCFA3E4FB09}" type="sibTrans" cxnId="{672C9976-7822-4A5E-9CDE-9CC7F10A1E70}">
      <dgm:prSet/>
      <dgm:spPr/>
      <dgm:t>
        <a:bodyPr/>
        <a:lstStyle/>
        <a:p>
          <a:endParaRPr lang="en-US"/>
        </a:p>
      </dgm:t>
    </dgm:pt>
    <dgm:pt modelId="{BF055949-CBF5-4A1D-BA13-212A3125A9CA}">
      <dgm:prSet phldrT="[Text]" custT="1"/>
      <dgm:spPr/>
      <dgm:t>
        <a:bodyPr/>
        <a:lstStyle/>
        <a:p>
          <a:r>
            <a:rPr lang="en-US" sz="1000" b="1" dirty="0"/>
            <a:t>Feature scaling: </a:t>
          </a:r>
          <a:r>
            <a:rPr lang="en-US" sz="1000" dirty="0"/>
            <a:t>Robust scaling is chosen for continuous variables mainly due to strong presence of outliers.</a:t>
          </a:r>
        </a:p>
      </dgm:t>
    </dgm:pt>
    <dgm:pt modelId="{281BB034-1F9F-4093-9A9A-09B33A4F7530}" type="parTrans" cxnId="{90954BFC-E9BC-4E8B-8E5B-1678FACBBE8E}">
      <dgm:prSet/>
      <dgm:spPr/>
      <dgm:t>
        <a:bodyPr/>
        <a:lstStyle/>
        <a:p>
          <a:endParaRPr lang="en-US"/>
        </a:p>
      </dgm:t>
    </dgm:pt>
    <dgm:pt modelId="{770102B1-293D-43CE-BA65-3AEDA754E1A5}" type="sibTrans" cxnId="{90954BFC-E9BC-4E8B-8E5B-1678FACBBE8E}">
      <dgm:prSet/>
      <dgm:spPr/>
      <dgm:t>
        <a:bodyPr/>
        <a:lstStyle/>
        <a:p>
          <a:endParaRPr lang="en-US"/>
        </a:p>
      </dgm:t>
    </dgm:pt>
    <dgm:pt modelId="{A54D5C03-8B7C-41B6-AEFB-999C375E0341}">
      <dgm:prSet phldrT="[Text]" custT="1"/>
      <dgm:spPr/>
      <dgm:t>
        <a:bodyPr/>
        <a:lstStyle/>
        <a:p>
          <a:r>
            <a:rPr lang="en-US" sz="1000" dirty="0"/>
            <a:t>Support Vector Classifier</a:t>
          </a:r>
        </a:p>
      </dgm:t>
    </dgm:pt>
    <dgm:pt modelId="{AB33D8CE-8E48-47C3-9CC3-D391A251D317}" type="parTrans" cxnId="{C744E873-7816-4F4F-B2F7-D746F3039137}">
      <dgm:prSet/>
      <dgm:spPr/>
      <dgm:t>
        <a:bodyPr/>
        <a:lstStyle/>
        <a:p>
          <a:endParaRPr lang="en-US"/>
        </a:p>
      </dgm:t>
    </dgm:pt>
    <dgm:pt modelId="{6AAEA11D-F39C-4A5C-B795-B8731B753BDB}" type="sibTrans" cxnId="{C744E873-7816-4F4F-B2F7-D746F3039137}">
      <dgm:prSet/>
      <dgm:spPr/>
      <dgm:t>
        <a:bodyPr/>
        <a:lstStyle/>
        <a:p>
          <a:endParaRPr lang="en-US"/>
        </a:p>
      </dgm:t>
    </dgm:pt>
    <dgm:pt modelId="{D40E9787-15E5-4D14-AE1C-41FE2E82A5B6}">
      <dgm:prSet phldrT="[Text]"/>
      <dgm:spPr/>
      <dgm:t>
        <a:bodyPr/>
        <a:lstStyle/>
        <a:p>
          <a:endParaRPr lang="en-US" sz="900" dirty="0"/>
        </a:p>
      </dgm:t>
    </dgm:pt>
    <dgm:pt modelId="{60F9A636-3FE5-4AF1-B0CD-5034FD319D51}" type="parTrans" cxnId="{0A7D3DD0-D4F2-4F7C-A1CA-1B1B30A3E180}">
      <dgm:prSet/>
      <dgm:spPr/>
      <dgm:t>
        <a:bodyPr/>
        <a:lstStyle/>
        <a:p>
          <a:endParaRPr lang="en-US"/>
        </a:p>
      </dgm:t>
    </dgm:pt>
    <dgm:pt modelId="{1F0CEDE2-CD58-414E-9E1F-CC105FB54347}" type="sibTrans" cxnId="{0A7D3DD0-D4F2-4F7C-A1CA-1B1B30A3E180}">
      <dgm:prSet/>
      <dgm:spPr/>
      <dgm:t>
        <a:bodyPr/>
        <a:lstStyle/>
        <a:p>
          <a:endParaRPr lang="en-US"/>
        </a:p>
      </dgm:t>
    </dgm:pt>
    <dgm:pt modelId="{79FF831D-7B8B-441C-BDAE-F9B757A5AD20}">
      <dgm:prSet phldrT="[Text]" custT="1"/>
      <dgm:spPr/>
      <dgm:t>
        <a:bodyPr/>
        <a:lstStyle/>
        <a:p>
          <a:r>
            <a:rPr lang="en-US" sz="1000" dirty="0"/>
            <a:t>Random Forest Classifier</a:t>
          </a:r>
        </a:p>
      </dgm:t>
    </dgm:pt>
    <dgm:pt modelId="{0B703387-0127-40F1-A940-83D054AE7A33}" type="parTrans" cxnId="{90E925FB-DCBA-4652-BC69-A26E188C6875}">
      <dgm:prSet/>
      <dgm:spPr/>
      <dgm:t>
        <a:bodyPr/>
        <a:lstStyle/>
        <a:p>
          <a:endParaRPr lang="en-US"/>
        </a:p>
      </dgm:t>
    </dgm:pt>
    <dgm:pt modelId="{CB6DEBB3-ECA6-401F-962E-A433465E59DA}" type="sibTrans" cxnId="{90E925FB-DCBA-4652-BC69-A26E188C6875}">
      <dgm:prSet/>
      <dgm:spPr/>
      <dgm:t>
        <a:bodyPr/>
        <a:lstStyle/>
        <a:p>
          <a:endParaRPr lang="en-US"/>
        </a:p>
      </dgm:t>
    </dgm:pt>
    <dgm:pt modelId="{5962B435-FE6E-4507-9A42-9BA9A871A800}">
      <dgm:prSet custT="1"/>
      <dgm:spPr/>
      <dgm:t>
        <a:bodyPr/>
        <a:lstStyle/>
        <a:p>
          <a:r>
            <a:rPr lang="en-US" sz="1050" dirty="0"/>
            <a:t>AUC + Brier Score (loan level)</a:t>
          </a:r>
        </a:p>
      </dgm:t>
    </dgm:pt>
    <dgm:pt modelId="{188CB179-119E-4A88-B6CC-D46B74A7BA02}" type="parTrans" cxnId="{7B5283C4-AC1C-4AF1-A675-0B07509611D6}">
      <dgm:prSet/>
      <dgm:spPr/>
      <dgm:t>
        <a:bodyPr/>
        <a:lstStyle/>
        <a:p>
          <a:endParaRPr lang="en-US"/>
        </a:p>
      </dgm:t>
    </dgm:pt>
    <dgm:pt modelId="{17A42E86-0E66-4B8C-8F24-61907D82EA61}" type="sibTrans" cxnId="{7B5283C4-AC1C-4AF1-A675-0B07509611D6}">
      <dgm:prSet/>
      <dgm:spPr/>
      <dgm:t>
        <a:bodyPr/>
        <a:lstStyle/>
        <a:p>
          <a:endParaRPr lang="en-US"/>
        </a:p>
      </dgm:t>
    </dgm:pt>
    <dgm:pt modelId="{0F023389-A84D-4A31-B812-94591310120D}">
      <dgm:prSet custT="1"/>
      <dgm:spPr/>
      <dgm:t>
        <a:bodyPr/>
        <a:lstStyle/>
        <a:p>
          <a:r>
            <a:rPr lang="en-US" sz="1050" dirty="0"/>
            <a:t>MAE + MSE (aggregated level)</a:t>
          </a:r>
        </a:p>
      </dgm:t>
    </dgm:pt>
    <dgm:pt modelId="{4032A782-8930-4E6E-821F-F181F8C3D1E5}" type="parTrans" cxnId="{981672DE-BEFA-497C-A451-568D9A7F53B5}">
      <dgm:prSet/>
      <dgm:spPr/>
      <dgm:t>
        <a:bodyPr/>
        <a:lstStyle/>
        <a:p>
          <a:endParaRPr lang="en-US"/>
        </a:p>
      </dgm:t>
    </dgm:pt>
    <dgm:pt modelId="{49E1DC98-AC18-4D21-A6A3-681929365047}" type="sibTrans" cxnId="{981672DE-BEFA-497C-A451-568D9A7F53B5}">
      <dgm:prSet/>
      <dgm:spPr/>
      <dgm:t>
        <a:bodyPr/>
        <a:lstStyle/>
        <a:p>
          <a:endParaRPr lang="en-US"/>
        </a:p>
      </dgm:t>
    </dgm:pt>
    <dgm:pt modelId="{B668F2AF-D72C-4502-AFD2-7BBBC0AC3F87}">
      <dgm:prSet custT="1"/>
      <dgm:spPr/>
      <dgm:t>
        <a:bodyPr/>
        <a:lstStyle/>
        <a:p>
          <a:r>
            <a:rPr lang="en-US" sz="1050" dirty="0"/>
            <a:t>Calibration Curve (aggregated level)</a:t>
          </a:r>
        </a:p>
      </dgm:t>
    </dgm:pt>
    <dgm:pt modelId="{FF78A8D8-B246-4B88-B0B8-4363E050BE89}" type="parTrans" cxnId="{3DF7F79C-4C59-4D81-8264-F9F987FA0626}">
      <dgm:prSet/>
      <dgm:spPr/>
      <dgm:t>
        <a:bodyPr/>
        <a:lstStyle/>
        <a:p>
          <a:endParaRPr lang="en-US"/>
        </a:p>
      </dgm:t>
    </dgm:pt>
    <dgm:pt modelId="{138A59CE-4984-4D39-8DD6-D2584B01FC7D}" type="sibTrans" cxnId="{3DF7F79C-4C59-4D81-8264-F9F987FA0626}">
      <dgm:prSet/>
      <dgm:spPr/>
      <dgm:t>
        <a:bodyPr/>
        <a:lstStyle/>
        <a:p>
          <a:endParaRPr lang="en-US"/>
        </a:p>
      </dgm:t>
    </dgm:pt>
    <dgm:pt modelId="{1CE9C425-9F68-45DE-9204-E266E49C193A}">
      <dgm:prSet/>
      <dgm:spPr/>
      <dgm:t>
        <a:bodyPr/>
        <a:lstStyle/>
        <a:p>
          <a:r>
            <a:rPr lang="en-US" dirty="0"/>
            <a:t>Data sampling</a:t>
          </a:r>
        </a:p>
      </dgm:t>
    </dgm:pt>
    <dgm:pt modelId="{1DC7281A-1AB2-4695-AEC6-EEB2C1A7A688}" type="parTrans" cxnId="{1CB51775-3759-4507-A948-825D684C3A99}">
      <dgm:prSet/>
      <dgm:spPr/>
      <dgm:t>
        <a:bodyPr/>
        <a:lstStyle/>
        <a:p>
          <a:endParaRPr lang="en-US"/>
        </a:p>
      </dgm:t>
    </dgm:pt>
    <dgm:pt modelId="{23291848-A8B3-491F-9A0A-A5F48B5221C0}" type="sibTrans" cxnId="{1CB51775-3759-4507-A948-825D684C3A99}">
      <dgm:prSet/>
      <dgm:spPr/>
      <dgm:t>
        <a:bodyPr/>
        <a:lstStyle/>
        <a:p>
          <a:endParaRPr lang="en-US"/>
        </a:p>
      </dgm:t>
    </dgm:pt>
    <dgm:pt modelId="{DCA835CE-11E1-4CAC-B225-30DB9CF89F61}">
      <dgm:prSet phldrT="[Text]" custT="1"/>
      <dgm:spPr/>
      <dgm:t>
        <a:bodyPr/>
        <a:lstStyle/>
        <a:p>
          <a:endParaRPr lang="en-US" sz="1000" dirty="0"/>
        </a:p>
      </dgm:t>
    </dgm:pt>
    <dgm:pt modelId="{80EDC934-33A4-4654-9F77-0E3EE17C547A}" type="parTrans" cxnId="{109FEC46-9616-433E-A677-95583FD8B0AD}">
      <dgm:prSet/>
      <dgm:spPr/>
      <dgm:t>
        <a:bodyPr/>
        <a:lstStyle/>
        <a:p>
          <a:endParaRPr lang="en-US"/>
        </a:p>
      </dgm:t>
    </dgm:pt>
    <dgm:pt modelId="{17FCE6DE-69DE-4A02-9A9F-D0B8BC6DA1DB}" type="sibTrans" cxnId="{109FEC46-9616-433E-A677-95583FD8B0AD}">
      <dgm:prSet/>
      <dgm:spPr/>
      <dgm:t>
        <a:bodyPr/>
        <a:lstStyle/>
        <a:p>
          <a:endParaRPr lang="en-US"/>
        </a:p>
      </dgm:t>
    </dgm:pt>
    <dgm:pt modelId="{37025B0A-C898-4FDC-8C5F-2C893B3A52ED}">
      <dgm:prSet custT="1"/>
      <dgm:spPr/>
      <dgm:t>
        <a:bodyPr/>
        <a:lstStyle/>
        <a:p>
          <a:r>
            <a:rPr lang="en-US" sz="1000" dirty="0"/>
            <a:t>Create 5 datasets by randomly selecting 10,000 loans out of 50,000 (without replacement) and ensure that the negative/positive ratio is close to 97.5/2.5</a:t>
          </a:r>
        </a:p>
      </dgm:t>
    </dgm:pt>
    <dgm:pt modelId="{A05DDAC7-C710-4C60-BD02-1C19BF1E9E78}" type="parTrans" cxnId="{8DD0ABFE-5170-42A0-8CFE-BE379D6362BE}">
      <dgm:prSet/>
      <dgm:spPr/>
      <dgm:t>
        <a:bodyPr/>
        <a:lstStyle/>
        <a:p>
          <a:endParaRPr lang="en-US"/>
        </a:p>
      </dgm:t>
    </dgm:pt>
    <dgm:pt modelId="{AD0007B6-BA6F-4535-A1B1-8BB244282A8D}" type="sibTrans" cxnId="{8DD0ABFE-5170-42A0-8CFE-BE379D6362BE}">
      <dgm:prSet/>
      <dgm:spPr/>
      <dgm:t>
        <a:bodyPr/>
        <a:lstStyle/>
        <a:p>
          <a:endParaRPr lang="en-US"/>
        </a:p>
      </dgm:t>
    </dgm:pt>
    <dgm:pt modelId="{6E9CF93D-1900-4AEA-9979-786FE89EA342}">
      <dgm:prSet custT="1"/>
      <dgm:spPr/>
      <dgm:t>
        <a:bodyPr/>
        <a:lstStyle/>
        <a:p>
          <a:r>
            <a:rPr lang="en-US" sz="1000" dirty="0"/>
            <a:t>For each dataset, a 80/20 split is applied to create training and testing sets.</a:t>
          </a:r>
        </a:p>
      </dgm:t>
    </dgm:pt>
    <dgm:pt modelId="{C10B5543-0475-4DEA-A773-D48FE06E5AB6}" type="parTrans" cxnId="{5A1F2BA3-3585-417A-B17C-E2F1D42E6AF7}">
      <dgm:prSet/>
      <dgm:spPr/>
      <dgm:t>
        <a:bodyPr/>
        <a:lstStyle/>
        <a:p>
          <a:endParaRPr lang="en-US"/>
        </a:p>
      </dgm:t>
    </dgm:pt>
    <dgm:pt modelId="{45FEEAE8-96BD-450D-97D8-64F5E1C4630E}" type="sibTrans" cxnId="{5A1F2BA3-3585-417A-B17C-E2F1D42E6AF7}">
      <dgm:prSet/>
      <dgm:spPr/>
      <dgm:t>
        <a:bodyPr/>
        <a:lstStyle/>
        <a:p>
          <a:endParaRPr lang="en-US"/>
        </a:p>
      </dgm:t>
    </dgm:pt>
    <dgm:pt modelId="{3A9DBF7E-1562-40D1-A8BA-4172EE743F82}">
      <dgm:prSet phldrT="[Text]" custT="1"/>
      <dgm:spPr/>
      <dgm:t>
        <a:bodyPr/>
        <a:lstStyle/>
        <a:p>
          <a:endParaRPr lang="en-US" sz="1000" dirty="0"/>
        </a:p>
      </dgm:t>
    </dgm:pt>
    <dgm:pt modelId="{DF382359-F215-4E59-B84C-72713D944D64}" type="parTrans" cxnId="{B42183E6-D62A-4179-B446-B1F66B8AC5BF}">
      <dgm:prSet/>
      <dgm:spPr/>
      <dgm:t>
        <a:bodyPr/>
        <a:lstStyle/>
        <a:p>
          <a:endParaRPr lang="en-US"/>
        </a:p>
      </dgm:t>
    </dgm:pt>
    <dgm:pt modelId="{0C332B21-6D83-4754-B3F4-CCF6FA24FA32}" type="sibTrans" cxnId="{B42183E6-D62A-4179-B446-B1F66B8AC5BF}">
      <dgm:prSet/>
      <dgm:spPr/>
      <dgm:t>
        <a:bodyPr/>
        <a:lstStyle/>
        <a:p>
          <a:endParaRPr lang="en-US"/>
        </a:p>
      </dgm:t>
    </dgm:pt>
    <dgm:pt modelId="{64EBB3F9-6B0D-4093-B487-5C1A0391DF16}">
      <dgm:prSet custT="1"/>
      <dgm:spPr/>
      <dgm:t>
        <a:bodyPr/>
        <a:lstStyle/>
        <a:p>
          <a:r>
            <a:rPr lang="en-US" sz="1000" dirty="0"/>
            <a:t>Missing data is imputed using MICE algorithm (it is a multivariate method to impute missing data by taking into account data from other variables)</a:t>
          </a:r>
        </a:p>
      </dgm:t>
    </dgm:pt>
    <dgm:pt modelId="{A94ED59A-4DC2-4047-B468-093D0AD6E650}" type="parTrans" cxnId="{17D5BAE8-D167-4A93-9B14-903CCD852EEA}">
      <dgm:prSet/>
      <dgm:spPr/>
      <dgm:t>
        <a:bodyPr/>
        <a:lstStyle/>
        <a:p>
          <a:endParaRPr lang="en-US"/>
        </a:p>
      </dgm:t>
    </dgm:pt>
    <dgm:pt modelId="{86B1A137-A88A-471A-B249-FCE1C515523B}" type="sibTrans" cxnId="{17D5BAE8-D167-4A93-9B14-903CCD852EEA}">
      <dgm:prSet/>
      <dgm:spPr/>
      <dgm:t>
        <a:bodyPr/>
        <a:lstStyle/>
        <a:p>
          <a:endParaRPr lang="en-US"/>
        </a:p>
      </dgm:t>
    </dgm:pt>
    <dgm:pt modelId="{E0C6F729-14C1-4951-BABC-CF2537425140}">
      <dgm:prSet custT="1"/>
      <dgm:spPr/>
      <dgm:t>
        <a:bodyPr/>
        <a:lstStyle/>
        <a:p>
          <a:r>
            <a:rPr lang="en-US" sz="1000" dirty="0"/>
            <a:t>SMOTEENN is employed to artificially oversample minority class while reducing majority class (partially reduce the severity of imbalanced data)</a:t>
          </a:r>
        </a:p>
      </dgm:t>
    </dgm:pt>
    <dgm:pt modelId="{76C4D18E-72A6-4F90-BCE0-442A227F4AA9}" type="parTrans" cxnId="{1E35527D-D919-474A-BBEB-4257B8207D49}">
      <dgm:prSet/>
      <dgm:spPr/>
      <dgm:t>
        <a:bodyPr/>
        <a:lstStyle/>
        <a:p>
          <a:endParaRPr lang="en-US"/>
        </a:p>
      </dgm:t>
    </dgm:pt>
    <dgm:pt modelId="{24537350-6689-49E9-A01E-3B7831AC4DD5}" type="sibTrans" cxnId="{1E35527D-D919-474A-BBEB-4257B8207D49}">
      <dgm:prSet/>
      <dgm:spPr/>
      <dgm:t>
        <a:bodyPr/>
        <a:lstStyle/>
        <a:p>
          <a:endParaRPr lang="en-US"/>
        </a:p>
      </dgm:t>
    </dgm:pt>
    <dgm:pt modelId="{C083AD3C-977F-4F88-8DF8-98E14DB9F836}" type="pres">
      <dgm:prSet presAssocID="{5F129888-1719-4D75-9F17-A767621E8AC9}" presName="linearFlow" presStyleCnt="0">
        <dgm:presLayoutVars>
          <dgm:dir/>
          <dgm:animLvl val="lvl"/>
          <dgm:resizeHandles val="exact"/>
        </dgm:presLayoutVars>
      </dgm:prSet>
      <dgm:spPr/>
    </dgm:pt>
    <dgm:pt modelId="{195532AE-625C-4BE6-92C1-0817B28C0829}" type="pres">
      <dgm:prSet presAssocID="{1CE9C425-9F68-45DE-9204-E266E49C193A}" presName="composite" presStyleCnt="0"/>
      <dgm:spPr/>
    </dgm:pt>
    <dgm:pt modelId="{425711FC-F9B2-4ECD-AD3D-406AB7AD08A8}" type="pres">
      <dgm:prSet presAssocID="{1CE9C425-9F68-45DE-9204-E266E49C193A}" presName="parentText" presStyleLbl="alignNode1" presStyleIdx="0" presStyleCnt="5">
        <dgm:presLayoutVars>
          <dgm:chMax val="1"/>
          <dgm:bulletEnabled val="1"/>
        </dgm:presLayoutVars>
      </dgm:prSet>
      <dgm:spPr/>
    </dgm:pt>
    <dgm:pt modelId="{336CF20E-8EC8-46AA-862A-C0EAB00C2D31}" type="pres">
      <dgm:prSet presAssocID="{1CE9C425-9F68-45DE-9204-E266E49C193A}" presName="descendantText" presStyleLbl="alignAcc1" presStyleIdx="0" presStyleCnt="5">
        <dgm:presLayoutVars>
          <dgm:bulletEnabled val="1"/>
        </dgm:presLayoutVars>
      </dgm:prSet>
      <dgm:spPr/>
    </dgm:pt>
    <dgm:pt modelId="{36F98D25-BEFF-431C-95D0-E75DBABA68B5}" type="pres">
      <dgm:prSet presAssocID="{23291848-A8B3-491F-9A0A-A5F48B5221C0}" presName="sp" presStyleCnt="0"/>
      <dgm:spPr/>
    </dgm:pt>
    <dgm:pt modelId="{E80F1959-04A0-4C44-80D6-5CF72DA6780B}" type="pres">
      <dgm:prSet presAssocID="{DC5E412E-2378-4562-959D-CD67E347D648}" presName="composite" presStyleCnt="0"/>
      <dgm:spPr/>
    </dgm:pt>
    <dgm:pt modelId="{B772B151-852E-41BF-8B28-C16E77415593}" type="pres">
      <dgm:prSet presAssocID="{DC5E412E-2378-4562-959D-CD67E347D648}" presName="parentText" presStyleLbl="alignNode1" presStyleIdx="1" presStyleCnt="5">
        <dgm:presLayoutVars>
          <dgm:chMax val="1"/>
          <dgm:bulletEnabled val="1"/>
        </dgm:presLayoutVars>
      </dgm:prSet>
      <dgm:spPr/>
    </dgm:pt>
    <dgm:pt modelId="{8CAB7E2B-5482-46F2-842A-1CF6D3365164}" type="pres">
      <dgm:prSet presAssocID="{DC5E412E-2378-4562-959D-CD67E347D648}" presName="descendantText" presStyleLbl="alignAcc1" presStyleIdx="1" presStyleCnt="5">
        <dgm:presLayoutVars>
          <dgm:bulletEnabled val="1"/>
        </dgm:presLayoutVars>
      </dgm:prSet>
      <dgm:spPr/>
    </dgm:pt>
    <dgm:pt modelId="{0369C4DA-DD7E-4076-A050-7158DB498247}" type="pres">
      <dgm:prSet presAssocID="{303BBC13-A606-45ED-A086-62C11EB5A8FA}" presName="sp" presStyleCnt="0"/>
      <dgm:spPr/>
    </dgm:pt>
    <dgm:pt modelId="{A6AA0F05-AC1F-4E14-AB7E-F22E720CCFA1}" type="pres">
      <dgm:prSet presAssocID="{05EE1478-1127-4562-93BC-6A704B8A8F03}" presName="composite" presStyleCnt="0"/>
      <dgm:spPr/>
    </dgm:pt>
    <dgm:pt modelId="{D4A50F0F-98F4-4BFA-9F26-EE23FBC5FFDA}" type="pres">
      <dgm:prSet presAssocID="{05EE1478-1127-4562-93BC-6A704B8A8F03}" presName="parentText" presStyleLbl="alignNode1" presStyleIdx="2" presStyleCnt="5">
        <dgm:presLayoutVars>
          <dgm:chMax val="1"/>
          <dgm:bulletEnabled val="1"/>
        </dgm:presLayoutVars>
      </dgm:prSet>
      <dgm:spPr/>
    </dgm:pt>
    <dgm:pt modelId="{B56B8F5C-ECEF-42C4-822D-6EEBFC4619E5}" type="pres">
      <dgm:prSet presAssocID="{05EE1478-1127-4562-93BC-6A704B8A8F03}" presName="descendantText" presStyleLbl="alignAcc1" presStyleIdx="2" presStyleCnt="5">
        <dgm:presLayoutVars>
          <dgm:bulletEnabled val="1"/>
        </dgm:presLayoutVars>
      </dgm:prSet>
      <dgm:spPr/>
    </dgm:pt>
    <dgm:pt modelId="{74C6C845-92AB-4A81-A458-22A0309D556F}" type="pres">
      <dgm:prSet presAssocID="{EF4C0232-6CC4-42CD-8A25-0025A99FC0CD}" presName="sp" presStyleCnt="0"/>
      <dgm:spPr/>
    </dgm:pt>
    <dgm:pt modelId="{EE81EE58-4B6F-4EC5-B949-D0354101C2DE}" type="pres">
      <dgm:prSet presAssocID="{9E5CF91C-07E9-4377-82E1-BC028764DADE}" presName="composite" presStyleCnt="0"/>
      <dgm:spPr/>
    </dgm:pt>
    <dgm:pt modelId="{03E34DC5-DF7D-45E0-A14A-00E219997B63}" type="pres">
      <dgm:prSet presAssocID="{9E5CF91C-07E9-4377-82E1-BC028764DADE}" presName="parentText" presStyleLbl="alignNode1" presStyleIdx="3" presStyleCnt="5">
        <dgm:presLayoutVars>
          <dgm:chMax val="1"/>
          <dgm:bulletEnabled val="1"/>
        </dgm:presLayoutVars>
      </dgm:prSet>
      <dgm:spPr/>
    </dgm:pt>
    <dgm:pt modelId="{E0A0FBC6-28F8-4D87-AB34-7187962BC84B}" type="pres">
      <dgm:prSet presAssocID="{9E5CF91C-07E9-4377-82E1-BC028764DADE}" presName="descendantText" presStyleLbl="alignAcc1" presStyleIdx="3" presStyleCnt="5">
        <dgm:presLayoutVars>
          <dgm:bulletEnabled val="1"/>
        </dgm:presLayoutVars>
      </dgm:prSet>
      <dgm:spPr/>
    </dgm:pt>
    <dgm:pt modelId="{2289E70E-E2EA-47EF-AA71-B5027313CA2D}" type="pres">
      <dgm:prSet presAssocID="{0927E952-5509-49F6-B026-2D3440EC1759}" presName="sp" presStyleCnt="0"/>
      <dgm:spPr/>
    </dgm:pt>
    <dgm:pt modelId="{75070A7F-A58E-4498-9F79-D81E7BEC7B25}" type="pres">
      <dgm:prSet presAssocID="{094BBE15-ACF7-4429-B0DD-28B408FD17BB}" presName="composite" presStyleCnt="0"/>
      <dgm:spPr/>
    </dgm:pt>
    <dgm:pt modelId="{0E4B36EA-2316-444C-8411-891319E7CE28}" type="pres">
      <dgm:prSet presAssocID="{094BBE15-ACF7-4429-B0DD-28B408FD17BB}" presName="parentText" presStyleLbl="alignNode1" presStyleIdx="4" presStyleCnt="5">
        <dgm:presLayoutVars>
          <dgm:chMax val="1"/>
          <dgm:bulletEnabled val="1"/>
        </dgm:presLayoutVars>
      </dgm:prSet>
      <dgm:spPr/>
    </dgm:pt>
    <dgm:pt modelId="{626C0BEE-436A-477D-BF20-CA3DBE2AAA35}" type="pres">
      <dgm:prSet presAssocID="{094BBE15-ACF7-4429-B0DD-28B408FD17BB}" presName="descendantText" presStyleLbl="alignAcc1" presStyleIdx="4" presStyleCnt="5">
        <dgm:presLayoutVars>
          <dgm:bulletEnabled val="1"/>
        </dgm:presLayoutVars>
      </dgm:prSet>
      <dgm:spPr/>
    </dgm:pt>
  </dgm:ptLst>
  <dgm:cxnLst>
    <dgm:cxn modelId="{4105BD00-D48A-47F2-970B-60C2A736EFF5}" srcId="{DC5E412E-2378-4562-959D-CD67E347D648}" destId="{FA3314F3-288B-4981-8CEE-AA66C816185F}" srcOrd="1" destOrd="0" parTransId="{385B5903-E05C-4C3A-9CC3-EB265F220ED1}" sibTransId="{FFFC3BB3-8D27-44B3-84C6-7CA22852C550}"/>
    <dgm:cxn modelId="{D2D70001-3BDE-4E7E-850C-9881374B3AE0}" srcId="{5F129888-1719-4D75-9F17-A767621E8AC9}" destId="{9E5CF91C-07E9-4377-82E1-BC028764DADE}" srcOrd="3" destOrd="0" parTransId="{993F5DB2-77B1-4F19-BCF6-A9D711A97222}" sibTransId="{0927E952-5509-49F6-B026-2D3440EC1759}"/>
    <dgm:cxn modelId="{712DDE02-EC9F-4F54-8D61-1256B3F08816}" type="presOf" srcId="{954427D4-C9A1-43DB-A7D1-5FA92910713B}" destId="{8CAB7E2B-5482-46F2-842A-1CF6D3365164}" srcOrd="0" destOrd="3" presId="urn:microsoft.com/office/officeart/2005/8/layout/chevron2"/>
    <dgm:cxn modelId="{48163705-3A38-4B1C-BC0A-F3849954BADF}" type="presOf" srcId="{B668F2AF-D72C-4502-AFD2-7BBBC0AC3F87}" destId="{626C0BEE-436A-477D-BF20-CA3DBE2AAA35}" srcOrd="0" destOrd="2" presId="urn:microsoft.com/office/officeart/2005/8/layout/chevron2"/>
    <dgm:cxn modelId="{4BFC3E0C-4157-466E-BEAE-EA9897D7DE3E}" type="presOf" srcId="{8938666C-1ED1-4EB3-8E77-3DF82032941F}" destId="{B56B8F5C-ECEF-42C4-822D-6EEBFC4619E5}" srcOrd="0" destOrd="2" presId="urn:microsoft.com/office/officeart/2005/8/layout/chevron2"/>
    <dgm:cxn modelId="{CB22FA0F-30BF-46A2-B256-B1BF9C8B263C}" srcId="{5F129888-1719-4D75-9F17-A767621E8AC9}" destId="{DC5E412E-2378-4562-959D-CD67E347D648}" srcOrd="1" destOrd="0" parTransId="{1D56E8EB-F436-41AB-8CD8-8DE16E054027}" sibTransId="{303BBC13-A606-45ED-A086-62C11EB5A8FA}"/>
    <dgm:cxn modelId="{B3CF6F12-D913-4192-8FD6-FF1FEFAC7D6A}" type="presOf" srcId="{64EBB3F9-6B0D-4093-B487-5C1A0391DF16}" destId="{336CF20E-8EC8-46AA-862A-C0EAB00C2D31}" srcOrd="0" destOrd="2" presId="urn:microsoft.com/office/officeart/2005/8/layout/chevron2"/>
    <dgm:cxn modelId="{0AC14614-6112-4FB9-890D-E944B8F2EAD3}" srcId="{05EE1478-1127-4562-93BC-6A704B8A8F03}" destId="{0D5C5824-8652-4B1C-B684-63FF265DE215}" srcOrd="0" destOrd="0" parTransId="{F4B0C1B8-BD26-4F66-9886-D980ECF23F4E}" sibTransId="{F85AC42D-1970-4AA1-B7B9-7CA41095BD5E}"/>
    <dgm:cxn modelId="{839EB22E-6525-40FA-9257-9E775DFCA25E}" type="presOf" srcId="{37025B0A-C898-4FDC-8C5F-2C893B3A52ED}" destId="{336CF20E-8EC8-46AA-862A-C0EAB00C2D31}" srcOrd="0" destOrd="0" presId="urn:microsoft.com/office/officeart/2005/8/layout/chevron2"/>
    <dgm:cxn modelId="{CCAF7D3A-F684-4EE6-BC6F-F940303B0D02}" type="presOf" srcId="{D54881D2-479D-4E27-93E1-0DEADDF22931}" destId="{8CAB7E2B-5482-46F2-842A-1CF6D3365164}" srcOrd="0" destOrd="2" presId="urn:microsoft.com/office/officeart/2005/8/layout/chevron2"/>
    <dgm:cxn modelId="{FD631B61-BF2F-4D0A-BD19-F3DD135799A3}" srcId="{DC5E412E-2378-4562-959D-CD67E347D648}" destId="{954427D4-C9A1-43DB-A7D1-5FA92910713B}" srcOrd="3" destOrd="0" parTransId="{0E5B421E-B143-4C99-8B35-BFA10247EE25}" sibTransId="{AFEC0B17-4652-47C7-A242-4237C3D10470}"/>
    <dgm:cxn modelId="{53139264-9DA1-474C-A256-BF6226F491C0}" type="presOf" srcId="{1CE9C425-9F68-45DE-9204-E266E49C193A}" destId="{425711FC-F9B2-4ECD-AD3D-406AB7AD08A8}" srcOrd="0" destOrd="0" presId="urn:microsoft.com/office/officeart/2005/8/layout/chevron2"/>
    <dgm:cxn modelId="{109FEC46-9616-433E-A677-95583FD8B0AD}" srcId="{9E5CF91C-07E9-4377-82E1-BC028764DADE}" destId="{DCA835CE-11E1-4CAC-B225-30DB9CF89F61}" srcOrd="0" destOrd="0" parTransId="{80EDC934-33A4-4654-9F77-0E3EE17C547A}" sibTransId="{17FCE6DE-69DE-4A02-9A9F-D0B8BC6DA1DB}"/>
    <dgm:cxn modelId="{9C75404C-53EF-4A14-8E0F-0008DB22D917}" type="presOf" srcId="{A54D5C03-8B7C-41B6-AEFB-999C375E0341}" destId="{E0A0FBC6-28F8-4D87-AB34-7187962BC84B}" srcOrd="0" destOrd="3" presId="urn:microsoft.com/office/officeart/2005/8/layout/chevron2"/>
    <dgm:cxn modelId="{3EB8E070-1468-458F-B50E-AFF8A093D8D7}" type="presOf" srcId="{D40E9787-15E5-4D14-AE1C-41FE2E82A5B6}" destId="{E0A0FBC6-28F8-4D87-AB34-7187962BC84B}" srcOrd="0" destOrd="5" presId="urn:microsoft.com/office/officeart/2005/8/layout/chevron2"/>
    <dgm:cxn modelId="{14303D51-9850-4A8C-B049-AA107AAF2577}" type="presOf" srcId="{9C4E7440-8F1A-43E6-8B56-4F87B1E8024B}" destId="{B56B8F5C-ECEF-42C4-822D-6EEBFC4619E5}" srcOrd="0" destOrd="1" presId="urn:microsoft.com/office/officeart/2005/8/layout/chevron2"/>
    <dgm:cxn modelId="{C744E873-7816-4F4F-B2F7-D746F3039137}" srcId="{9E5CF91C-07E9-4377-82E1-BC028764DADE}" destId="{A54D5C03-8B7C-41B6-AEFB-999C375E0341}" srcOrd="3" destOrd="0" parTransId="{AB33D8CE-8E48-47C3-9CC3-D391A251D317}" sibTransId="{6AAEA11D-F39C-4A5C-B795-B8731B753BDB}"/>
    <dgm:cxn modelId="{1CB51775-3759-4507-A948-825D684C3A99}" srcId="{5F129888-1719-4D75-9F17-A767621E8AC9}" destId="{1CE9C425-9F68-45DE-9204-E266E49C193A}" srcOrd="0" destOrd="0" parTransId="{1DC7281A-1AB2-4695-AEC6-EEB2C1A7A688}" sibTransId="{23291848-A8B3-491F-9A0A-A5F48B5221C0}"/>
    <dgm:cxn modelId="{672C9976-7822-4A5E-9CDE-9CC7F10A1E70}" srcId="{05EE1478-1127-4562-93BC-6A704B8A8F03}" destId="{8938666C-1ED1-4EB3-8E77-3DF82032941F}" srcOrd="2" destOrd="0" parTransId="{A900D8CA-E54B-4F8E-9903-C92917893FE9}" sibTransId="{01F53DBE-E207-4ED5-894F-1FCFA3E4FB09}"/>
    <dgm:cxn modelId="{04E9F056-985D-4B54-8F38-4D3663850FEE}" type="presOf" srcId="{9E5CF91C-07E9-4377-82E1-BC028764DADE}" destId="{03E34DC5-DF7D-45E0-A14A-00E219997B63}" srcOrd="0" destOrd="0" presId="urn:microsoft.com/office/officeart/2005/8/layout/chevron2"/>
    <dgm:cxn modelId="{1E35527D-D919-474A-BBEB-4257B8207D49}" srcId="{1CE9C425-9F68-45DE-9204-E266E49C193A}" destId="{E0C6F729-14C1-4951-BABC-CF2537425140}" srcOrd="3" destOrd="0" parTransId="{76C4D18E-72A6-4F90-BCE0-442A227F4AA9}" sibTransId="{24537350-6689-49E9-A01E-3B7831AC4DD5}"/>
    <dgm:cxn modelId="{23913781-ACC7-4F8D-AD7F-D08C200DA7CF}" type="presOf" srcId="{6E9CF93D-1900-4AEA-9979-786FE89EA342}" destId="{336CF20E-8EC8-46AA-862A-C0EAB00C2D31}" srcOrd="0" destOrd="1" presId="urn:microsoft.com/office/officeart/2005/8/layout/chevron2"/>
    <dgm:cxn modelId="{D3411482-47CE-47B2-9219-5DB7435A0F6D}" type="presOf" srcId="{BF055949-CBF5-4A1D-BA13-212A3125A9CA}" destId="{B56B8F5C-ECEF-42C4-822D-6EEBFC4619E5}" srcOrd="0" destOrd="3" presId="urn:microsoft.com/office/officeart/2005/8/layout/chevron2"/>
    <dgm:cxn modelId="{36178389-02DE-4981-B483-D2015856BEBE}" srcId="{9E5CF91C-07E9-4377-82E1-BC028764DADE}" destId="{2D76D489-13B1-4918-8D62-70D2153F25FD}" srcOrd="1" destOrd="0" parTransId="{B25FF10F-6B4B-409C-9C9E-3BC90548DAB7}" sibTransId="{DCBE7273-026A-466F-ABA5-D13AF2B89B33}"/>
    <dgm:cxn modelId="{5A1AE28B-0980-486F-8AF3-865358917024}" type="presOf" srcId="{E0C6F729-14C1-4951-BABC-CF2537425140}" destId="{336CF20E-8EC8-46AA-862A-C0EAB00C2D31}" srcOrd="0" destOrd="3" presId="urn:microsoft.com/office/officeart/2005/8/layout/chevron2"/>
    <dgm:cxn modelId="{8F64308E-9E22-4613-96CC-A16BAA4BD0BE}" type="presOf" srcId="{5F129888-1719-4D75-9F17-A767621E8AC9}" destId="{C083AD3C-977F-4F88-8DF8-98E14DB9F836}" srcOrd="0" destOrd="0" presId="urn:microsoft.com/office/officeart/2005/8/layout/chevron2"/>
    <dgm:cxn modelId="{E0E3558F-C696-4B3C-BCA1-5CFBB15AADDF}" srcId="{DC5E412E-2378-4562-959D-CD67E347D648}" destId="{92A951F5-606D-4D9F-90A0-80E05D1EB55C}" srcOrd="4" destOrd="0" parTransId="{ECFE8111-08A4-4CB2-B2BF-BB2DD8036D64}" sibTransId="{FC556A0F-AF65-4B83-90D4-39C4657DD0C0}"/>
    <dgm:cxn modelId="{5863FA99-8C81-4C1E-A24E-70C67EFFF8EB}" type="presOf" srcId="{DCA835CE-11E1-4CAC-B225-30DB9CF89F61}" destId="{E0A0FBC6-28F8-4D87-AB34-7187962BC84B}" srcOrd="0" destOrd="0" presId="urn:microsoft.com/office/officeart/2005/8/layout/chevron2"/>
    <dgm:cxn modelId="{3DF7F79C-4C59-4D81-8264-F9F987FA0626}" srcId="{094BBE15-ACF7-4429-B0DD-28B408FD17BB}" destId="{B668F2AF-D72C-4502-AFD2-7BBBC0AC3F87}" srcOrd="2" destOrd="0" parTransId="{FF78A8D8-B246-4B88-B0B8-4363E050BE89}" sibTransId="{138A59CE-4984-4D39-8DD6-D2584B01FC7D}"/>
    <dgm:cxn modelId="{5A1F2BA3-3585-417A-B17C-E2F1D42E6AF7}" srcId="{1CE9C425-9F68-45DE-9204-E266E49C193A}" destId="{6E9CF93D-1900-4AEA-9979-786FE89EA342}" srcOrd="1" destOrd="0" parTransId="{C10B5543-0475-4DEA-A773-D48FE06E5AB6}" sibTransId="{45FEEAE8-96BD-450D-97D8-64F5E1C4630E}"/>
    <dgm:cxn modelId="{EC9FC8AA-628F-4B54-8A3E-DF2F50D78ACC}" type="presOf" srcId="{5962B435-FE6E-4507-9A42-9BA9A871A800}" destId="{626C0BEE-436A-477D-BF20-CA3DBE2AAA35}" srcOrd="0" destOrd="0" presId="urn:microsoft.com/office/officeart/2005/8/layout/chevron2"/>
    <dgm:cxn modelId="{2E9120AB-2BAB-424A-9064-C74C606C507C}" type="presOf" srcId="{3A9DBF7E-1562-40D1-A8BA-4172EE743F82}" destId="{8CAB7E2B-5482-46F2-842A-1CF6D3365164}" srcOrd="0" destOrd="0" presId="urn:microsoft.com/office/officeart/2005/8/layout/chevron2"/>
    <dgm:cxn modelId="{09B2C1AF-9CB0-4E9F-99BB-2607D7CC205C}" srcId="{DC5E412E-2378-4562-959D-CD67E347D648}" destId="{D54881D2-479D-4E27-93E1-0DEADDF22931}" srcOrd="2" destOrd="0" parTransId="{8FFC67B0-75E6-40A5-B3D1-EF70627BDB26}" sibTransId="{3235B108-8F41-4053-B163-513FBC843AE3}"/>
    <dgm:cxn modelId="{1B91E3B3-13FA-481B-9FA7-509CCC0DEC0C}" srcId="{05EE1478-1127-4562-93BC-6A704B8A8F03}" destId="{9C4E7440-8F1A-43E6-8B56-4F87B1E8024B}" srcOrd="1" destOrd="0" parTransId="{2A5C232C-5448-46C5-B18F-ACD421B9C99D}" sibTransId="{DC5D6252-3C84-4B6D-9081-B9F8D715E518}"/>
    <dgm:cxn modelId="{4617C3B8-8874-4F3E-8BD9-975336AFCA07}" type="presOf" srcId="{4A601E9E-FC56-4FF5-A2BF-74A4A8B66DE5}" destId="{E0A0FBC6-28F8-4D87-AB34-7187962BC84B}" srcOrd="0" destOrd="2" presId="urn:microsoft.com/office/officeart/2005/8/layout/chevron2"/>
    <dgm:cxn modelId="{C74AC5BA-139D-4493-B9C3-5EC165EF9880}" srcId="{5F129888-1719-4D75-9F17-A767621E8AC9}" destId="{05EE1478-1127-4562-93BC-6A704B8A8F03}" srcOrd="2" destOrd="0" parTransId="{5E7E3522-FA7C-4065-BF74-C9FC45D7D2BF}" sibTransId="{EF4C0232-6CC4-42CD-8A25-0025A99FC0CD}"/>
    <dgm:cxn modelId="{C82D59BD-BB09-4B58-94B3-3A051A10937A}" srcId="{9E5CF91C-07E9-4377-82E1-BC028764DADE}" destId="{4A601E9E-FC56-4FF5-A2BF-74A4A8B66DE5}" srcOrd="2" destOrd="0" parTransId="{16640CB6-8DFE-4818-888A-BCB37EA2220F}" sibTransId="{3005647C-3933-4C95-972C-D8D9B1109EF8}"/>
    <dgm:cxn modelId="{16A0FAC2-60BF-468B-A073-91A4FF43C9B6}" type="presOf" srcId="{92A951F5-606D-4D9F-90A0-80E05D1EB55C}" destId="{8CAB7E2B-5482-46F2-842A-1CF6D3365164}" srcOrd="0" destOrd="4" presId="urn:microsoft.com/office/officeart/2005/8/layout/chevron2"/>
    <dgm:cxn modelId="{7B5283C4-AC1C-4AF1-A675-0B07509611D6}" srcId="{094BBE15-ACF7-4429-B0DD-28B408FD17BB}" destId="{5962B435-FE6E-4507-9A42-9BA9A871A800}" srcOrd="0" destOrd="0" parTransId="{188CB179-119E-4A88-B6CC-D46B74A7BA02}" sibTransId="{17A42E86-0E66-4B8C-8F24-61907D82EA61}"/>
    <dgm:cxn modelId="{0A7D3DD0-D4F2-4F7C-A1CA-1B1B30A3E180}" srcId="{9E5CF91C-07E9-4377-82E1-BC028764DADE}" destId="{D40E9787-15E5-4D14-AE1C-41FE2E82A5B6}" srcOrd="5" destOrd="0" parTransId="{60F9A636-3FE5-4AF1-B0CD-5034FD319D51}" sibTransId="{1F0CEDE2-CD58-414E-9E1F-CC105FB54347}"/>
    <dgm:cxn modelId="{981672DE-BEFA-497C-A451-568D9A7F53B5}" srcId="{094BBE15-ACF7-4429-B0DD-28B408FD17BB}" destId="{0F023389-A84D-4A31-B812-94591310120D}" srcOrd="1" destOrd="0" parTransId="{4032A782-8930-4E6E-821F-F181F8C3D1E5}" sibTransId="{49E1DC98-AC18-4D21-A6A3-681929365047}"/>
    <dgm:cxn modelId="{156F28E2-78B3-4A59-9852-EEE1C752208D}" type="presOf" srcId="{2D76D489-13B1-4918-8D62-70D2153F25FD}" destId="{E0A0FBC6-28F8-4D87-AB34-7187962BC84B}" srcOrd="0" destOrd="1" presId="urn:microsoft.com/office/officeart/2005/8/layout/chevron2"/>
    <dgm:cxn modelId="{0B3C2BE3-3605-44C3-B900-9881A50C6D0A}" type="presOf" srcId="{0D5C5824-8652-4B1C-B684-63FF265DE215}" destId="{B56B8F5C-ECEF-42C4-822D-6EEBFC4619E5}" srcOrd="0" destOrd="0" presId="urn:microsoft.com/office/officeart/2005/8/layout/chevron2"/>
    <dgm:cxn modelId="{B42183E6-D62A-4179-B446-B1F66B8AC5BF}" srcId="{DC5E412E-2378-4562-959D-CD67E347D648}" destId="{3A9DBF7E-1562-40D1-A8BA-4172EE743F82}" srcOrd="0" destOrd="0" parTransId="{DF382359-F215-4E59-B84C-72713D944D64}" sibTransId="{0C332B21-6D83-4754-B3F4-CCF6FA24FA32}"/>
    <dgm:cxn modelId="{BE2B2EE7-2CBA-4A75-B54F-B8337585EFE9}" type="presOf" srcId="{05EE1478-1127-4562-93BC-6A704B8A8F03}" destId="{D4A50F0F-98F4-4BFA-9F26-EE23FBC5FFDA}" srcOrd="0" destOrd="0" presId="urn:microsoft.com/office/officeart/2005/8/layout/chevron2"/>
    <dgm:cxn modelId="{17D5BAE8-D167-4A93-9B14-903CCD852EEA}" srcId="{1CE9C425-9F68-45DE-9204-E266E49C193A}" destId="{64EBB3F9-6B0D-4093-B487-5C1A0391DF16}" srcOrd="2" destOrd="0" parTransId="{A94ED59A-4DC2-4047-B468-093D0AD6E650}" sibTransId="{86B1A137-A88A-471A-B249-FCE1C515523B}"/>
    <dgm:cxn modelId="{CF544AEB-4CE3-4C15-A90D-DC637936DB6E}" type="presOf" srcId="{FA3314F3-288B-4981-8CEE-AA66C816185F}" destId="{8CAB7E2B-5482-46F2-842A-1CF6D3365164}" srcOrd="0" destOrd="1" presId="urn:microsoft.com/office/officeart/2005/8/layout/chevron2"/>
    <dgm:cxn modelId="{8878E2EF-E4DC-48D5-A1A9-1AA37FCD4F84}" type="presOf" srcId="{79FF831D-7B8B-441C-BDAE-F9B757A5AD20}" destId="{E0A0FBC6-28F8-4D87-AB34-7187962BC84B}" srcOrd="0" destOrd="4" presId="urn:microsoft.com/office/officeart/2005/8/layout/chevron2"/>
    <dgm:cxn modelId="{523DA3F1-68EA-4EE5-BB55-BFB545195901}" type="presOf" srcId="{DC5E412E-2378-4562-959D-CD67E347D648}" destId="{B772B151-852E-41BF-8B28-C16E77415593}" srcOrd="0" destOrd="0" presId="urn:microsoft.com/office/officeart/2005/8/layout/chevron2"/>
    <dgm:cxn modelId="{BD8E2EF5-084C-4BD3-BCE8-DBF0108596C1}" type="presOf" srcId="{094BBE15-ACF7-4429-B0DD-28B408FD17BB}" destId="{0E4B36EA-2316-444C-8411-891319E7CE28}" srcOrd="0" destOrd="0" presId="urn:microsoft.com/office/officeart/2005/8/layout/chevron2"/>
    <dgm:cxn modelId="{DECB69F5-381F-4BDE-9CE4-5050EAE78F4E}" srcId="{5F129888-1719-4D75-9F17-A767621E8AC9}" destId="{094BBE15-ACF7-4429-B0DD-28B408FD17BB}" srcOrd="4" destOrd="0" parTransId="{FC16D8CB-3188-4D75-BD9E-144E40538015}" sibTransId="{55DF09CC-B3E3-4BAA-80A3-59EC9F4913FE}"/>
    <dgm:cxn modelId="{37E292F9-82CD-4E73-89FE-A5932AC89BCB}" type="presOf" srcId="{0F023389-A84D-4A31-B812-94591310120D}" destId="{626C0BEE-436A-477D-BF20-CA3DBE2AAA35}" srcOrd="0" destOrd="1" presId="urn:microsoft.com/office/officeart/2005/8/layout/chevron2"/>
    <dgm:cxn modelId="{90E925FB-DCBA-4652-BC69-A26E188C6875}" srcId="{9E5CF91C-07E9-4377-82E1-BC028764DADE}" destId="{79FF831D-7B8B-441C-BDAE-F9B757A5AD20}" srcOrd="4" destOrd="0" parTransId="{0B703387-0127-40F1-A940-83D054AE7A33}" sibTransId="{CB6DEBB3-ECA6-401F-962E-A433465E59DA}"/>
    <dgm:cxn modelId="{90954BFC-E9BC-4E8B-8E5B-1678FACBBE8E}" srcId="{05EE1478-1127-4562-93BC-6A704B8A8F03}" destId="{BF055949-CBF5-4A1D-BA13-212A3125A9CA}" srcOrd="3" destOrd="0" parTransId="{281BB034-1F9F-4093-9A9A-09B33A4F7530}" sibTransId="{770102B1-293D-43CE-BA65-3AEDA754E1A5}"/>
    <dgm:cxn modelId="{8DD0ABFE-5170-42A0-8CFE-BE379D6362BE}" srcId="{1CE9C425-9F68-45DE-9204-E266E49C193A}" destId="{37025B0A-C898-4FDC-8C5F-2C893B3A52ED}" srcOrd="0" destOrd="0" parTransId="{A05DDAC7-C710-4C60-BD02-1C19BF1E9E78}" sibTransId="{AD0007B6-BA6F-4535-A1B1-8BB244282A8D}"/>
    <dgm:cxn modelId="{10FD9A86-1DAD-473B-9C7C-B44D3A19DE5D}" type="presParOf" srcId="{C083AD3C-977F-4F88-8DF8-98E14DB9F836}" destId="{195532AE-625C-4BE6-92C1-0817B28C0829}" srcOrd="0" destOrd="0" presId="urn:microsoft.com/office/officeart/2005/8/layout/chevron2"/>
    <dgm:cxn modelId="{20389AD4-DD00-4407-A4AD-06C1299CB396}" type="presParOf" srcId="{195532AE-625C-4BE6-92C1-0817B28C0829}" destId="{425711FC-F9B2-4ECD-AD3D-406AB7AD08A8}" srcOrd="0" destOrd="0" presId="urn:microsoft.com/office/officeart/2005/8/layout/chevron2"/>
    <dgm:cxn modelId="{22BBCA08-CC37-44CA-9FB1-802E857DC27D}" type="presParOf" srcId="{195532AE-625C-4BE6-92C1-0817B28C0829}" destId="{336CF20E-8EC8-46AA-862A-C0EAB00C2D31}" srcOrd="1" destOrd="0" presId="urn:microsoft.com/office/officeart/2005/8/layout/chevron2"/>
    <dgm:cxn modelId="{19060527-2E69-451A-B951-79B70DB77EE7}" type="presParOf" srcId="{C083AD3C-977F-4F88-8DF8-98E14DB9F836}" destId="{36F98D25-BEFF-431C-95D0-E75DBABA68B5}" srcOrd="1" destOrd="0" presId="urn:microsoft.com/office/officeart/2005/8/layout/chevron2"/>
    <dgm:cxn modelId="{6B20511A-E94E-4A81-ACB9-A910C908D9C3}" type="presParOf" srcId="{C083AD3C-977F-4F88-8DF8-98E14DB9F836}" destId="{E80F1959-04A0-4C44-80D6-5CF72DA6780B}" srcOrd="2" destOrd="0" presId="urn:microsoft.com/office/officeart/2005/8/layout/chevron2"/>
    <dgm:cxn modelId="{12C16EFD-BE3E-4257-ADC6-DC307A528598}" type="presParOf" srcId="{E80F1959-04A0-4C44-80D6-5CF72DA6780B}" destId="{B772B151-852E-41BF-8B28-C16E77415593}" srcOrd="0" destOrd="0" presId="urn:microsoft.com/office/officeart/2005/8/layout/chevron2"/>
    <dgm:cxn modelId="{13775CD9-406E-482F-9132-B2B647D534B2}" type="presParOf" srcId="{E80F1959-04A0-4C44-80D6-5CF72DA6780B}" destId="{8CAB7E2B-5482-46F2-842A-1CF6D3365164}" srcOrd="1" destOrd="0" presId="urn:microsoft.com/office/officeart/2005/8/layout/chevron2"/>
    <dgm:cxn modelId="{B9F299A4-804E-46A4-8738-FE13966F33A9}" type="presParOf" srcId="{C083AD3C-977F-4F88-8DF8-98E14DB9F836}" destId="{0369C4DA-DD7E-4076-A050-7158DB498247}" srcOrd="3" destOrd="0" presId="urn:microsoft.com/office/officeart/2005/8/layout/chevron2"/>
    <dgm:cxn modelId="{80B0EF96-83AC-47EB-8360-5153D4D9EAFB}" type="presParOf" srcId="{C083AD3C-977F-4F88-8DF8-98E14DB9F836}" destId="{A6AA0F05-AC1F-4E14-AB7E-F22E720CCFA1}" srcOrd="4" destOrd="0" presId="urn:microsoft.com/office/officeart/2005/8/layout/chevron2"/>
    <dgm:cxn modelId="{88D6C393-E232-46DF-9B7E-6C17C5FD17AA}" type="presParOf" srcId="{A6AA0F05-AC1F-4E14-AB7E-F22E720CCFA1}" destId="{D4A50F0F-98F4-4BFA-9F26-EE23FBC5FFDA}" srcOrd="0" destOrd="0" presId="urn:microsoft.com/office/officeart/2005/8/layout/chevron2"/>
    <dgm:cxn modelId="{F06370D5-AC38-4E33-998A-43B342153BF8}" type="presParOf" srcId="{A6AA0F05-AC1F-4E14-AB7E-F22E720CCFA1}" destId="{B56B8F5C-ECEF-42C4-822D-6EEBFC4619E5}" srcOrd="1" destOrd="0" presId="urn:microsoft.com/office/officeart/2005/8/layout/chevron2"/>
    <dgm:cxn modelId="{94DD7495-6011-46CE-92BA-EC7BB694113B}" type="presParOf" srcId="{C083AD3C-977F-4F88-8DF8-98E14DB9F836}" destId="{74C6C845-92AB-4A81-A458-22A0309D556F}" srcOrd="5" destOrd="0" presId="urn:microsoft.com/office/officeart/2005/8/layout/chevron2"/>
    <dgm:cxn modelId="{EF3B29B8-1E15-4401-8583-9FC41FAEDF9D}" type="presParOf" srcId="{C083AD3C-977F-4F88-8DF8-98E14DB9F836}" destId="{EE81EE58-4B6F-4EC5-B949-D0354101C2DE}" srcOrd="6" destOrd="0" presId="urn:microsoft.com/office/officeart/2005/8/layout/chevron2"/>
    <dgm:cxn modelId="{F6313455-742C-4800-ADC5-A3E3F012F3DA}" type="presParOf" srcId="{EE81EE58-4B6F-4EC5-B949-D0354101C2DE}" destId="{03E34DC5-DF7D-45E0-A14A-00E219997B63}" srcOrd="0" destOrd="0" presId="urn:microsoft.com/office/officeart/2005/8/layout/chevron2"/>
    <dgm:cxn modelId="{2307DD2F-4B11-45A2-B31F-A7AFF426020F}" type="presParOf" srcId="{EE81EE58-4B6F-4EC5-B949-D0354101C2DE}" destId="{E0A0FBC6-28F8-4D87-AB34-7187962BC84B}" srcOrd="1" destOrd="0" presId="urn:microsoft.com/office/officeart/2005/8/layout/chevron2"/>
    <dgm:cxn modelId="{93E81576-1F65-4E67-B544-A44189D12B95}" type="presParOf" srcId="{C083AD3C-977F-4F88-8DF8-98E14DB9F836}" destId="{2289E70E-E2EA-47EF-AA71-B5027313CA2D}" srcOrd="7" destOrd="0" presId="urn:microsoft.com/office/officeart/2005/8/layout/chevron2"/>
    <dgm:cxn modelId="{7705A8AC-BCF9-416C-A810-D29F11DE3F1F}" type="presParOf" srcId="{C083AD3C-977F-4F88-8DF8-98E14DB9F836}" destId="{75070A7F-A58E-4498-9F79-D81E7BEC7B25}" srcOrd="8" destOrd="0" presId="urn:microsoft.com/office/officeart/2005/8/layout/chevron2"/>
    <dgm:cxn modelId="{E0F2DB16-E162-494F-A7D7-442EEA816C0E}" type="presParOf" srcId="{75070A7F-A58E-4498-9F79-D81E7BEC7B25}" destId="{0E4B36EA-2316-444C-8411-891319E7CE28}" srcOrd="0" destOrd="0" presId="urn:microsoft.com/office/officeart/2005/8/layout/chevron2"/>
    <dgm:cxn modelId="{A1608303-E04F-4025-B8C1-21F3804D4C23}" type="presParOf" srcId="{75070A7F-A58E-4498-9F79-D81E7BEC7B25}" destId="{626C0BEE-436A-477D-BF20-CA3DBE2AAA3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5711FC-F9B2-4ECD-AD3D-406AB7AD08A8}">
      <dsp:nvSpPr>
        <dsp:cNvPr id="0" name=""/>
        <dsp:cNvSpPr/>
      </dsp:nvSpPr>
      <dsp:spPr>
        <a:xfrm rot="5400000">
          <a:off x="-161595" y="164796"/>
          <a:ext cx="1077303" cy="7541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sampling</a:t>
          </a:r>
        </a:p>
      </dsp:txBody>
      <dsp:txXfrm rot="-5400000">
        <a:off x="1" y="380256"/>
        <a:ext cx="754112" cy="323191"/>
      </dsp:txXfrm>
    </dsp:sp>
    <dsp:sp modelId="{336CF20E-8EC8-46AA-862A-C0EAB00C2D31}">
      <dsp:nvSpPr>
        <dsp:cNvPr id="0" name=""/>
        <dsp:cNvSpPr/>
      </dsp:nvSpPr>
      <dsp:spPr>
        <a:xfrm rot="5400000">
          <a:off x="5284732" y="-4527419"/>
          <a:ext cx="700247" cy="97614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dirty="0"/>
            <a:t>Create 5 datasets by randomly selecting 10,000 loans out of 50,000 (without replacement) and ensure that the negative/positive ratio is close to 97.5/2.5</a:t>
          </a:r>
        </a:p>
        <a:p>
          <a:pPr marL="57150" lvl="1" indent="-57150" algn="l" defTabSz="444500">
            <a:lnSpc>
              <a:spcPct val="90000"/>
            </a:lnSpc>
            <a:spcBef>
              <a:spcPct val="0"/>
            </a:spcBef>
            <a:spcAft>
              <a:spcPct val="15000"/>
            </a:spcAft>
            <a:buChar char="•"/>
          </a:pPr>
          <a:r>
            <a:rPr lang="en-US" sz="1000" kern="1200" dirty="0"/>
            <a:t>For each dataset, a 80/20 split is applied to create training and testing sets.</a:t>
          </a:r>
        </a:p>
        <a:p>
          <a:pPr marL="57150" lvl="1" indent="-57150" algn="l" defTabSz="444500">
            <a:lnSpc>
              <a:spcPct val="90000"/>
            </a:lnSpc>
            <a:spcBef>
              <a:spcPct val="0"/>
            </a:spcBef>
            <a:spcAft>
              <a:spcPct val="15000"/>
            </a:spcAft>
            <a:buChar char="•"/>
          </a:pPr>
          <a:r>
            <a:rPr lang="en-US" sz="1000" kern="1200" dirty="0"/>
            <a:t>Missing data is imputed using MICE algorithm (it is a multivariate method to impute missing data by taking into account data from other variables)</a:t>
          </a:r>
        </a:p>
        <a:p>
          <a:pPr marL="57150" lvl="1" indent="-57150" algn="l" defTabSz="444500">
            <a:lnSpc>
              <a:spcPct val="90000"/>
            </a:lnSpc>
            <a:spcBef>
              <a:spcPct val="0"/>
            </a:spcBef>
            <a:spcAft>
              <a:spcPct val="15000"/>
            </a:spcAft>
            <a:buChar char="•"/>
          </a:pPr>
          <a:r>
            <a:rPr lang="en-US" sz="1000" kern="1200" dirty="0"/>
            <a:t>SMOTEENN is employed to artificially oversample minority class while reducing majority class (partially reduce the severity of imbalanced data)</a:t>
          </a:r>
        </a:p>
      </dsp:txBody>
      <dsp:txXfrm rot="-5400000">
        <a:off x="754113" y="37383"/>
        <a:ext cx="9727304" cy="631881"/>
      </dsp:txXfrm>
    </dsp:sp>
    <dsp:sp modelId="{B772B151-852E-41BF-8B28-C16E77415593}">
      <dsp:nvSpPr>
        <dsp:cNvPr id="0" name=""/>
        <dsp:cNvSpPr/>
      </dsp:nvSpPr>
      <dsp:spPr>
        <a:xfrm rot="5400000">
          <a:off x="-161595" y="1124903"/>
          <a:ext cx="1077303" cy="7541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Data exploration</a:t>
          </a:r>
        </a:p>
      </dsp:txBody>
      <dsp:txXfrm rot="-5400000">
        <a:off x="1" y="1340363"/>
        <a:ext cx="754112" cy="323191"/>
      </dsp:txXfrm>
    </dsp:sp>
    <dsp:sp modelId="{8CAB7E2B-5482-46F2-842A-1CF6D3365164}">
      <dsp:nvSpPr>
        <dsp:cNvPr id="0" name=""/>
        <dsp:cNvSpPr/>
      </dsp:nvSpPr>
      <dsp:spPr>
        <a:xfrm rot="5400000">
          <a:off x="5284732" y="-3567312"/>
          <a:ext cx="700247" cy="97614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endParaRPr lang="en-US" sz="1000" kern="1200" dirty="0"/>
        </a:p>
        <a:p>
          <a:pPr marL="57150" lvl="1" indent="-57150" algn="l" defTabSz="444500">
            <a:lnSpc>
              <a:spcPct val="90000"/>
            </a:lnSpc>
            <a:spcBef>
              <a:spcPct val="0"/>
            </a:spcBef>
            <a:spcAft>
              <a:spcPct val="15000"/>
            </a:spcAft>
            <a:buChar char="•"/>
          </a:pPr>
          <a:r>
            <a:rPr lang="en-US" sz="1000" kern="1200" dirty="0">
              <a:hlinkClick xmlns:r="http://schemas.openxmlformats.org/officeDocument/2006/relationships" r:id=""/>
            </a:rPr>
            <a:t>Histogram for distribution of defaults on explanatory variables</a:t>
          </a:r>
          <a:endParaRPr lang="en-US" sz="1000" kern="1200" dirty="0"/>
        </a:p>
        <a:p>
          <a:pPr marL="57150" lvl="1" indent="-57150" algn="l" defTabSz="444500">
            <a:lnSpc>
              <a:spcPct val="90000"/>
            </a:lnSpc>
            <a:spcBef>
              <a:spcPct val="0"/>
            </a:spcBef>
            <a:spcAft>
              <a:spcPct val="15000"/>
            </a:spcAft>
            <a:buChar char="•"/>
          </a:pPr>
          <a:r>
            <a:rPr lang="en-US" sz="1000" kern="1200" dirty="0"/>
            <a:t>Boxplot for outlier detection</a:t>
          </a:r>
        </a:p>
        <a:p>
          <a:pPr marL="57150" lvl="1" indent="-57150" algn="l" defTabSz="444500">
            <a:lnSpc>
              <a:spcPct val="90000"/>
            </a:lnSpc>
            <a:spcBef>
              <a:spcPct val="0"/>
            </a:spcBef>
            <a:spcAft>
              <a:spcPct val="15000"/>
            </a:spcAft>
            <a:buChar char="•"/>
          </a:pPr>
          <a:r>
            <a:rPr lang="en-US" sz="1000" kern="1200" dirty="0">
              <a:hlinkClick xmlns:r="http://schemas.openxmlformats.org/officeDocument/2006/relationships" r:id=""/>
            </a:rPr>
            <a:t>Scatterplot for distribution of defaults</a:t>
          </a:r>
          <a:endParaRPr lang="en-US" sz="1000" kern="1200" dirty="0"/>
        </a:p>
        <a:p>
          <a:pPr marL="57150" lvl="1" indent="-57150" algn="l" defTabSz="400050">
            <a:lnSpc>
              <a:spcPct val="90000"/>
            </a:lnSpc>
            <a:spcBef>
              <a:spcPct val="0"/>
            </a:spcBef>
            <a:spcAft>
              <a:spcPct val="15000"/>
            </a:spcAft>
            <a:buChar char="•"/>
          </a:pPr>
          <a:endParaRPr lang="en-US" sz="900" kern="1200" dirty="0"/>
        </a:p>
      </dsp:txBody>
      <dsp:txXfrm rot="-5400000">
        <a:off x="754113" y="997490"/>
        <a:ext cx="9727304" cy="631881"/>
      </dsp:txXfrm>
    </dsp:sp>
    <dsp:sp modelId="{D4A50F0F-98F4-4BFA-9F26-EE23FBC5FFDA}">
      <dsp:nvSpPr>
        <dsp:cNvPr id="0" name=""/>
        <dsp:cNvSpPr/>
      </dsp:nvSpPr>
      <dsp:spPr>
        <a:xfrm rot="5400000">
          <a:off x="-161595" y="2085010"/>
          <a:ext cx="1077303" cy="7541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Feature engineering</a:t>
          </a:r>
        </a:p>
      </dsp:txBody>
      <dsp:txXfrm rot="-5400000">
        <a:off x="1" y="2300470"/>
        <a:ext cx="754112" cy="323191"/>
      </dsp:txXfrm>
    </dsp:sp>
    <dsp:sp modelId="{B56B8F5C-ECEF-42C4-822D-6EEBFC4619E5}">
      <dsp:nvSpPr>
        <dsp:cNvPr id="0" name=""/>
        <dsp:cNvSpPr/>
      </dsp:nvSpPr>
      <dsp:spPr>
        <a:xfrm rot="5400000">
          <a:off x="5284732" y="-2607204"/>
          <a:ext cx="700247" cy="97614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b="1" kern="1200" dirty="0"/>
            <a:t>Feature creation: </a:t>
          </a:r>
          <a:r>
            <a:rPr lang="en-US" sz="1000" kern="1200" dirty="0"/>
            <a:t>Additional economic variables were created based on domain knowledge. Lagged macro variables were also created due to lagging effect of macros on default rate. </a:t>
          </a:r>
        </a:p>
        <a:p>
          <a:pPr marL="57150" lvl="1" indent="-57150" algn="l" defTabSz="444500">
            <a:lnSpc>
              <a:spcPct val="90000"/>
            </a:lnSpc>
            <a:spcBef>
              <a:spcPct val="0"/>
            </a:spcBef>
            <a:spcAft>
              <a:spcPct val="15000"/>
            </a:spcAft>
            <a:buChar char="•"/>
          </a:pPr>
          <a:r>
            <a:rPr lang="en-US" sz="1000" b="1" kern="1200" dirty="0"/>
            <a:t>Variable encoding: </a:t>
          </a:r>
          <a:r>
            <a:rPr lang="en-US" sz="1000" kern="1200" dirty="0"/>
            <a:t>One-hot-encoding is applied on state variable to account for regional effect on default rate</a:t>
          </a:r>
        </a:p>
        <a:p>
          <a:pPr marL="57150" lvl="1" indent="-57150" algn="l" defTabSz="444500">
            <a:lnSpc>
              <a:spcPct val="90000"/>
            </a:lnSpc>
            <a:spcBef>
              <a:spcPct val="0"/>
            </a:spcBef>
            <a:spcAft>
              <a:spcPct val="15000"/>
            </a:spcAft>
            <a:buChar char="•"/>
          </a:pPr>
          <a:r>
            <a:rPr lang="en-US" sz="1000" b="1" kern="1200" dirty="0">
              <a:hlinkClick xmlns:r="http://schemas.openxmlformats.org/officeDocument/2006/relationships" r:id=""/>
            </a:rPr>
            <a:t>Feature selection: </a:t>
          </a:r>
          <a:r>
            <a:rPr lang="en-US" sz="1000" kern="1200" dirty="0"/>
            <a:t>Chi2 Contingency test (for dichotomous variables), Point Biserial Correlation, Weight of Evidence and Spearman correlation (for continuous variables)</a:t>
          </a:r>
        </a:p>
        <a:p>
          <a:pPr marL="57150" lvl="1" indent="-57150" algn="l" defTabSz="444500">
            <a:lnSpc>
              <a:spcPct val="90000"/>
            </a:lnSpc>
            <a:spcBef>
              <a:spcPct val="0"/>
            </a:spcBef>
            <a:spcAft>
              <a:spcPct val="15000"/>
            </a:spcAft>
            <a:buChar char="•"/>
          </a:pPr>
          <a:r>
            <a:rPr lang="en-US" sz="1000" b="1" kern="1200" dirty="0"/>
            <a:t>Feature scaling: </a:t>
          </a:r>
          <a:r>
            <a:rPr lang="en-US" sz="1000" kern="1200" dirty="0"/>
            <a:t>Robust scaling is chosen for continuous variables mainly due to strong presence of outliers.</a:t>
          </a:r>
        </a:p>
      </dsp:txBody>
      <dsp:txXfrm rot="-5400000">
        <a:off x="754113" y="1957598"/>
        <a:ext cx="9727304" cy="631881"/>
      </dsp:txXfrm>
    </dsp:sp>
    <dsp:sp modelId="{03E34DC5-DF7D-45E0-A14A-00E219997B63}">
      <dsp:nvSpPr>
        <dsp:cNvPr id="0" name=""/>
        <dsp:cNvSpPr/>
      </dsp:nvSpPr>
      <dsp:spPr>
        <a:xfrm rot="5400000">
          <a:off x="-161595" y="3045117"/>
          <a:ext cx="1077303" cy="7541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Model fitting</a:t>
          </a:r>
        </a:p>
      </dsp:txBody>
      <dsp:txXfrm rot="-5400000">
        <a:off x="1" y="3260577"/>
        <a:ext cx="754112" cy="323191"/>
      </dsp:txXfrm>
    </dsp:sp>
    <dsp:sp modelId="{E0A0FBC6-28F8-4D87-AB34-7187962BC84B}">
      <dsp:nvSpPr>
        <dsp:cNvPr id="0" name=""/>
        <dsp:cNvSpPr/>
      </dsp:nvSpPr>
      <dsp:spPr>
        <a:xfrm rot="5400000">
          <a:off x="5284732" y="-1647097"/>
          <a:ext cx="700247" cy="97614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endParaRPr lang="en-US" sz="1000" kern="1200" dirty="0"/>
        </a:p>
        <a:p>
          <a:pPr marL="57150" lvl="1" indent="-57150" algn="l" defTabSz="444500">
            <a:lnSpc>
              <a:spcPct val="90000"/>
            </a:lnSpc>
            <a:spcBef>
              <a:spcPct val="0"/>
            </a:spcBef>
            <a:spcAft>
              <a:spcPct val="15000"/>
            </a:spcAft>
            <a:buChar char="•"/>
          </a:pPr>
          <a:r>
            <a:rPr lang="en-US" sz="1000" kern="1200" dirty="0"/>
            <a:t>Logistic Regression</a:t>
          </a:r>
        </a:p>
        <a:p>
          <a:pPr marL="57150" lvl="1" indent="-57150" algn="l" defTabSz="444500">
            <a:lnSpc>
              <a:spcPct val="90000"/>
            </a:lnSpc>
            <a:spcBef>
              <a:spcPct val="0"/>
            </a:spcBef>
            <a:spcAft>
              <a:spcPct val="15000"/>
            </a:spcAft>
            <a:buChar char="•"/>
          </a:pPr>
          <a:r>
            <a:rPr lang="en-US" sz="1000" kern="1200" dirty="0"/>
            <a:t>KNN Classifier</a:t>
          </a:r>
        </a:p>
        <a:p>
          <a:pPr marL="57150" lvl="1" indent="-57150" algn="l" defTabSz="444500">
            <a:lnSpc>
              <a:spcPct val="90000"/>
            </a:lnSpc>
            <a:spcBef>
              <a:spcPct val="0"/>
            </a:spcBef>
            <a:spcAft>
              <a:spcPct val="15000"/>
            </a:spcAft>
            <a:buChar char="•"/>
          </a:pPr>
          <a:r>
            <a:rPr lang="en-US" sz="1000" kern="1200" dirty="0"/>
            <a:t>Support Vector Classifier</a:t>
          </a:r>
        </a:p>
        <a:p>
          <a:pPr marL="57150" lvl="1" indent="-57150" algn="l" defTabSz="444500">
            <a:lnSpc>
              <a:spcPct val="90000"/>
            </a:lnSpc>
            <a:spcBef>
              <a:spcPct val="0"/>
            </a:spcBef>
            <a:spcAft>
              <a:spcPct val="15000"/>
            </a:spcAft>
            <a:buChar char="•"/>
          </a:pPr>
          <a:r>
            <a:rPr lang="en-US" sz="1000" kern="1200" dirty="0"/>
            <a:t>Random Forest Classifier</a:t>
          </a:r>
        </a:p>
        <a:p>
          <a:pPr marL="57150" lvl="1" indent="-57150" algn="l" defTabSz="400050">
            <a:lnSpc>
              <a:spcPct val="90000"/>
            </a:lnSpc>
            <a:spcBef>
              <a:spcPct val="0"/>
            </a:spcBef>
            <a:spcAft>
              <a:spcPct val="15000"/>
            </a:spcAft>
            <a:buChar char="•"/>
          </a:pPr>
          <a:endParaRPr lang="en-US" sz="900" kern="1200" dirty="0"/>
        </a:p>
      </dsp:txBody>
      <dsp:txXfrm rot="-5400000">
        <a:off x="754113" y="2917705"/>
        <a:ext cx="9727304" cy="631881"/>
      </dsp:txXfrm>
    </dsp:sp>
    <dsp:sp modelId="{0E4B36EA-2316-444C-8411-891319E7CE28}">
      <dsp:nvSpPr>
        <dsp:cNvPr id="0" name=""/>
        <dsp:cNvSpPr/>
      </dsp:nvSpPr>
      <dsp:spPr>
        <a:xfrm rot="5400000">
          <a:off x="-161595" y="4005225"/>
          <a:ext cx="1077303" cy="754112"/>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Performance evaluation</a:t>
          </a:r>
        </a:p>
      </dsp:txBody>
      <dsp:txXfrm rot="-5400000">
        <a:off x="1" y="4220685"/>
        <a:ext cx="754112" cy="323191"/>
      </dsp:txXfrm>
    </dsp:sp>
    <dsp:sp modelId="{626C0BEE-436A-477D-BF20-CA3DBE2AAA35}">
      <dsp:nvSpPr>
        <dsp:cNvPr id="0" name=""/>
        <dsp:cNvSpPr/>
      </dsp:nvSpPr>
      <dsp:spPr>
        <a:xfrm rot="5400000">
          <a:off x="5284732" y="-686990"/>
          <a:ext cx="700247" cy="97614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66725">
            <a:lnSpc>
              <a:spcPct val="90000"/>
            </a:lnSpc>
            <a:spcBef>
              <a:spcPct val="0"/>
            </a:spcBef>
            <a:spcAft>
              <a:spcPct val="15000"/>
            </a:spcAft>
            <a:buChar char="•"/>
          </a:pPr>
          <a:r>
            <a:rPr lang="en-US" sz="1050" kern="1200" dirty="0"/>
            <a:t>AUC + Brier Score (loan level)</a:t>
          </a:r>
        </a:p>
        <a:p>
          <a:pPr marL="57150" lvl="1" indent="-57150" algn="l" defTabSz="466725">
            <a:lnSpc>
              <a:spcPct val="90000"/>
            </a:lnSpc>
            <a:spcBef>
              <a:spcPct val="0"/>
            </a:spcBef>
            <a:spcAft>
              <a:spcPct val="15000"/>
            </a:spcAft>
            <a:buChar char="•"/>
          </a:pPr>
          <a:r>
            <a:rPr lang="en-US" sz="1050" kern="1200" dirty="0"/>
            <a:t>MAE + MSE (aggregated level)</a:t>
          </a:r>
        </a:p>
        <a:p>
          <a:pPr marL="57150" lvl="1" indent="-57150" algn="l" defTabSz="466725">
            <a:lnSpc>
              <a:spcPct val="90000"/>
            </a:lnSpc>
            <a:spcBef>
              <a:spcPct val="0"/>
            </a:spcBef>
            <a:spcAft>
              <a:spcPct val="15000"/>
            </a:spcAft>
            <a:buChar char="•"/>
          </a:pPr>
          <a:r>
            <a:rPr lang="en-US" sz="1050" kern="1200" dirty="0"/>
            <a:t>Calibration Curve (aggregated level)</a:t>
          </a:r>
        </a:p>
      </dsp:txBody>
      <dsp:txXfrm rot="-5400000">
        <a:off x="754113" y="3877812"/>
        <a:ext cx="9727304" cy="63188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86B7FC-14ED-4375-A8CF-5F68AEE02631}" type="datetimeFigureOut">
              <a:rPr lang="en-US" smtClean="0"/>
              <a:t>12/30/2023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CE0A4-0F03-4678-A5AB-A01097D6867E}" type="slidenum">
              <a:rPr lang="en-US" smtClean="0"/>
              <a:t>‹#›</a:t>
            </a:fld>
            <a:endParaRPr lang="en-US"/>
          </a:p>
        </p:txBody>
      </p:sp>
    </p:spTree>
    <p:extLst>
      <p:ext uri="{BB962C8B-B14F-4D97-AF65-F5344CB8AC3E}">
        <p14:creationId xmlns:p14="http://schemas.microsoft.com/office/powerpoint/2010/main" val="194822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all the classifier will predict negative outcome in most of cases, relying on AUC and Brier score can give a false sense of accuracy, it is recommended that probability measure needs to be supplemented with MAE, MSE and Calibration curve to evaluate how far predicted probability is away from actual probability on an aggregated level (period).</a:t>
            </a:r>
          </a:p>
        </p:txBody>
      </p:sp>
      <p:sp>
        <p:nvSpPr>
          <p:cNvPr id="4" name="Slide Number Placeholder 3"/>
          <p:cNvSpPr>
            <a:spLocks noGrp="1"/>
          </p:cNvSpPr>
          <p:nvPr>
            <p:ph type="sldNum" sz="quarter" idx="5"/>
          </p:nvPr>
        </p:nvSpPr>
        <p:spPr/>
        <p:txBody>
          <a:bodyPr/>
          <a:lstStyle/>
          <a:p>
            <a:fld id="{443CE0A4-0F03-4678-A5AB-A01097D6867E}" type="slidenum">
              <a:rPr lang="en-US" smtClean="0"/>
              <a:t>5</a:t>
            </a:fld>
            <a:endParaRPr lang="en-US"/>
          </a:p>
        </p:txBody>
      </p:sp>
    </p:spTree>
    <p:extLst>
      <p:ext uri="{BB962C8B-B14F-4D97-AF65-F5344CB8AC3E}">
        <p14:creationId xmlns:p14="http://schemas.microsoft.com/office/powerpoint/2010/main" val="330847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AUC tends to tell if a classifier does a good job at labelling data. If we see a high AUC in the context of imbalanced data, it could mean that the classifier does a good job at labelling majority class correctly. However, the same conclusion might not be drawn for the minority class</a:t>
            </a:r>
          </a:p>
          <a:p>
            <a:pPr marL="171450" indent="-171450">
              <a:buFont typeface="Arial" panose="020B0604020202020204" pitchFamily="34" charset="0"/>
              <a:buChar char="•"/>
            </a:pPr>
            <a:r>
              <a:rPr lang="en-US" dirty="0"/>
              <a:t>To tackle this problem, the AUC needs to be supplemented with MAE, MSE and calibration curve </a:t>
            </a:r>
          </a:p>
        </p:txBody>
      </p:sp>
      <p:sp>
        <p:nvSpPr>
          <p:cNvPr id="4" name="Slide Number Placeholder 3"/>
          <p:cNvSpPr>
            <a:spLocks noGrp="1"/>
          </p:cNvSpPr>
          <p:nvPr>
            <p:ph type="sldNum" sz="quarter" idx="5"/>
          </p:nvPr>
        </p:nvSpPr>
        <p:spPr/>
        <p:txBody>
          <a:bodyPr/>
          <a:lstStyle/>
          <a:p>
            <a:fld id="{443CE0A4-0F03-4678-A5AB-A01097D6867E}" type="slidenum">
              <a:rPr lang="en-US" smtClean="0"/>
              <a:t>6</a:t>
            </a:fld>
            <a:endParaRPr lang="en-US"/>
          </a:p>
        </p:txBody>
      </p:sp>
    </p:spTree>
    <p:extLst>
      <p:ext uri="{BB962C8B-B14F-4D97-AF65-F5344CB8AC3E}">
        <p14:creationId xmlns:p14="http://schemas.microsoft.com/office/powerpoint/2010/main" val="2729188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A465-E322-A3D6-47F5-C7E080FFCB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C9EF90-C40D-D920-4EB2-FA216DD80D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189808-0A23-8AF4-621C-45A7C9CFEB70}"/>
              </a:ext>
            </a:extLst>
          </p:cNvPr>
          <p:cNvSpPr>
            <a:spLocks noGrp="1"/>
          </p:cNvSpPr>
          <p:nvPr>
            <p:ph type="dt" sz="half" idx="10"/>
          </p:nvPr>
        </p:nvSpPr>
        <p:spPr/>
        <p:txBody>
          <a:bodyPr/>
          <a:lstStyle/>
          <a:p>
            <a:fld id="{C2E5B1F6-B5DB-48D5-837D-2D276812E8B2}" type="datetimeFigureOut">
              <a:rPr lang="en-US" smtClean="0"/>
              <a:t>12/30/2023</a:t>
            </a:fld>
            <a:endParaRPr lang="en-US"/>
          </a:p>
        </p:txBody>
      </p:sp>
      <p:sp>
        <p:nvSpPr>
          <p:cNvPr id="5" name="Footer Placeholder 4">
            <a:extLst>
              <a:ext uri="{FF2B5EF4-FFF2-40B4-BE49-F238E27FC236}">
                <a16:creationId xmlns:a16="http://schemas.microsoft.com/office/drawing/2014/main" id="{1A5FCADE-D27F-1CDC-D917-2B25F7073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87B50-6CA5-ADCA-B228-70A9C4A2FF3B}"/>
              </a:ext>
            </a:extLst>
          </p:cNvPr>
          <p:cNvSpPr>
            <a:spLocks noGrp="1"/>
          </p:cNvSpPr>
          <p:nvPr>
            <p:ph type="sldNum" sz="quarter" idx="12"/>
          </p:nvPr>
        </p:nvSpPr>
        <p:spPr/>
        <p:txBody>
          <a:bodyPr/>
          <a:lstStyle/>
          <a:p>
            <a:fld id="{B72452D5-F92D-4A93-95F4-179CDD5D8799}" type="slidenum">
              <a:rPr lang="en-US" smtClean="0"/>
              <a:t>‹#›</a:t>
            </a:fld>
            <a:endParaRPr lang="en-US"/>
          </a:p>
        </p:txBody>
      </p:sp>
    </p:spTree>
    <p:extLst>
      <p:ext uri="{BB962C8B-B14F-4D97-AF65-F5344CB8AC3E}">
        <p14:creationId xmlns:p14="http://schemas.microsoft.com/office/powerpoint/2010/main" val="3554758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2CC9-B66E-8D3C-B401-0E54A3E4CE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F50EE9-8FA7-38ED-4444-2D017C4B4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31A13E-CBC9-D0C4-0133-CCCF83359BB6}"/>
              </a:ext>
            </a:extLst>
          </p:cNvPr>
          <p:cNvSpPr>
            <a:spLocks noGrp="1"/>
          </p:cNvSpPr>
          <p:nvPr>
            <p:ph type="dt" sz="half" idx="10"/>
          </p:nvPr>
        </p:nvSpPr>
        <p:spPr/>
        <p:txBody>
          <a:bodyPr/>
          <a:lstStyle/>
          <a:p>
            <a:fld id="{C2E5B1F6-B5DB-48D5-837D-2D276812E8B2}" type="datetimeFigureOut">
              <a:rPr lang="en-US" smtClean="0"/>
              <a:t>12/30/2023</a:t>
            </a:fld>
            <a:endParaRPr lang="en-US"/>
          </a:p>
        </p:txBody>
      </p:sp>
      <p:sp>
        <p:nvSpPr>
          <p:cNvPr id="5" name="Footer Placeholder 4">
            <a:extLst>
              <a:ext uri="{FF2B5EF4-FFF2-40B4-BE49-F238E27FC236}">
                <a16:creationId xmlns:a16="http://schemas.microsoft.com/office/drawing/2014/main" id="{8E17089B-C4AD-86D3-8FBB-D683977A0B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AF987-8431-C91D-2505-9718BA709F48}"/>
              </a:ext>
            </a:extLst>
          </p:cNvPr>
          <p:cNvSpPr>
            <a:spLocks noGrp="1"/>
          </p:cNvSpPr>
          <p:nvPr>
            <p:ph type="sldNum" sz="quarter" idx="12"/>
          </p:nvPr>
        </p:nvSpPr>
        <p:spPr/>
        <p:txBody>
          <a:bodyPr/>
          <a:lstStyle/>
          <a:p>
            <a:fld id="{B72452D5-F92D-4A93-95F4-179CDD5D8799}" type="slidenum">
              <a:rPr lang="en-US" smtClean="0"/>
              <a:t>‹#›</a:t>
            </a:fld>
            <a:endParaRPr lang="en-US"/>
          </a:p>
        </p:txBody>
      </p:sp>
    </p:spTree>
    <p:extLst>
      <p:ext uri="{BB962C8B-B14F-4D97-AF65-F5344CB8AC3E}">
        <p14:creationId xmlns:p14="http://schemas.microsoft.com/office/powerpoint/2010/main" val="2999140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7547D6-5D3C-FA5D-3812-EB1C341313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6ADA02-4B6D-FF68-163D-20C38AEAC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7D8ED-7590-5B08-BEC5-C53109C53EF5}"/>
              </a:ext>
            </a:extLst>
          </p:cNvPr>
          <p:cNvSpPr>
            <a:spLocks noGrp="1"/>
          </p:cNvSpPr>
          <p:nvPr>
            <p:ph type="dt" sz="half" idx="10"/>
          </p:nvPr>
        </p:nvSpPr>
        <p:spPr/>
        <p:txBody>
          <a:bodyPr/>
          <a:lstStyle/>
          <a:p>
            <a:fld id="{C2E5B1F6-B5DB-48D5-837D-2D276812E8B2}" type="datetimeFigureOut">
              <a:rPr lang="en-US" smtClean="0"/>
              <a:t>12/30/2023</a:t>
            </a:fld>
            <a:endParaRPr lang="en-US"/>
          </a:p>
        </p:txBody>
      </p:sp>
      <p:sp>
        <p:nvSpPr>
          <p:cNvPr id="5" name="Footer Placeholder 4">
            <a:extLst>
              <a:ext uri="{FF2B5EF4-FFF2-40B4-BE49-F238E27FC236}">
                <a16:creationId xmlns:a16="http://schemas.microsoft.com/office/drawing/2014/main" id="{9D7B5EC0-02B4-EA02-DD09-F194E4B852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4F6C64-FEEB-D75A-5683-3ACB8D4C0184}"/>
              </a:ext>
            </a:extLst>
          </p:cNvPr>
          <p:cNvSpPr>
            <a:spLocks noGrp="1"/>
          </p:cNvSpPr>
          <p:nvPr>
            <p:ph type="sldNum" sz="quarter" idx="12"/>
          </p:nvPr>
        </p:nvSpPr>
        <p:spPr/>
        <p:txBody>
          <a:bodyPr/>
          <a:lstStyle/>
          <a:p>
            <a:fld id="{B72452D5-F92D-4A93-95F4-179CDD5D8799}" type="slidenum">
              <a:rPr lang="en-US" smtClean="0"/>
              <a:t>‹#›</a:t>
            </a:fld>
            <a:endParaRPr lang="en-US"/>
          </a:p>
        </p:txBody>
      </p:sp>
    </p:spTree>
    <p:extLst>
      <p:ext uri="{BB962C8B-B14F-4D97-AF65-F5344CB8AC3E}">
        <p14:creationId xmlns:p14="http://schemas.microsoft.com/office/powerpoint/2010/main" val="1115418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7D1D2-0696-7A58-AA8F-F719BE8621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5B2DA8-8DCB-E5E9-32B0-AE0E3320E3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F7A2A3-BBF7-BCD3-1EDE-7D0E2748A267}"/>
              </a:ext>
            </a:extLst>
          </p:cNvPr>
          <p:cNvSpPr>
            <a:spLocks noGrp="1"/>
          </p:cNvSpPr>
          <p:nvPr>
            <p:ph type="dt" sz="half" idx="10"/>
          </p:nvPr>
        </p:nvSpPr>
        <p:spPr/>
        <p:txBody>
          <a:bodyPr/>
          <a:lstStyle/>
          <a:p>
            <a:fld id="{C2E5B1F6-B5DB-48D5-837D-2D276812E8B2}" type="datetimeFigureOut">
              <a:rPr lang="en-US" smtClean="0"/>
              <a:t>12/30/2023</a:t>
            </a:fld>
            <a:endParaRPr lang="en-US"/>
          </a:p>
        </p:txBody>
      </p:sp>
      <p:sp>
        <p:nvSpPr>
          <p:cNvPr id="5" name="Footer Placeholder 4">
            <a:extLst>
              <a:ext uri="{FF2B5EF4-FFF2-40B4-BE49-F238E27FC236}">
                <a16:creationId xmlns:a16="http://schemas.microsoft.com/office/drawing/2014/main" id="{32AF1221-6BF5-4B98-3B54-1F15F0E9E6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5F7D15-918A-4220-32C1-E353C4C552CF}"/>
              </a:ext>
            </a:extLst>
          </p:cNvPr>
          <p:cNvSpPr>
            <a:spLocks noGrp="1"/>
          </p:cNvSpPr>
          <p:nvPr>
            <p:ph type="sldNum" sz="quarter" idx="12"/>
          </p:nvPr>
        </p:nvSpPr>
        <p:spPr/>
        <p:txBody>
          <a:bodyPr/>
          <a:lstStyle/>
          <a:p>
            <a:fld id="{B72452D5-F92D-4A93-95F4-179CDD5D8799}" type="slidenum">
              <a:rPr lang="en-US" smtClean="0"/>
              <a:t>‹#›</a:t>
            </a:fld>
            <a:endParaRPr lang="en-US"/>
          </a:p>
        </p:txBody>
      </p:sp>
    </p:spTree>
    <p:extLst>
      <p:ext uri="{BB962C8B-B14F-4D97-AF65-F5344CB8AC3E}">
        <p14:creationId xmlns:p14="http://schemas.microsoft.com/office/powerpoint/2010/main" val="769472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367F1-82C1-89A5-5F38-775E9795D8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37EAD9-40B0-1C01-7189-6EC69444F1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513FB-77EE-EE2A-56CD-711A51F7067A}"/>
              </a:ext>
            </a:extLst>
          </p:cNvPr>
          <p:cNvSpPr>
            <a:spLocks noGrp="1"/>
          </p:cNvSpPr>
          <p:nvPr>
            <p:ph type="dt" sz="half" idx="10"/>
          </p:nvPr>
        </p:nvSpPr>
        <p:spPr/>
        <p:txBody>
          <a:bodyPr/>
          <a:lstStyle/>
          <a:p>
            <a:fld id="{C2E5B1F6-B5DB-48D5-837D-2D276812E8B2}" type="datetimeFigureOut">
              <a:rPr lang="en-US" smtClean="0"/>
              <a:t>12/30/2023</a:t>
            </a:fld>
            <a:endParaRPr lang="en-US"/>
          </a:p>
        </p:txBody>
      </p:sp>
      <p:sp>
        <p:nvSpPr>
          <p:cNvPr id="5" name="Footer Placeholder 4">
            <a:extLst>
              <a:ext uri="{FF2B5EF4-FFF2-40B4-BE49-F238E27FC236}">
                <a16:creationId xmlns:a16="http://schemas.microsoft.com/office/drawing/2014/main" id="{8F13E7D4-5EEF-168D-1DAF-B1C6041C7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2C42E0-43EF-A94F-2709-B18CA628F71B}"/>
              </a:ext>
            </a:extLst>
          </p:cNvPr>
          <p:cNvSpPr>
            <a:spLocks noGrp="1"/>
          </p:cNvSpPr>
          <p:nvPr>
            <p:ph type="sldNum" sz="quarter" idx="12"/>
          </p:nvPr>
        </p:nvSpPr>
        <p:spPr/>
        <p:txBody>
          <a:bodyPr/>
          <a:lstStyle/>
          <a:p>
            <a:fld id="{B72452D5-F92D-4A93-95F4-179CDD5D8799}" type="slidenum">
              <a:rPr lang="en-US" smtClean="0"/>
              <a:t>‹#›</a:t>
            </a:fld>
            <a:endParaRPr lang="en-US"/>
          </a:p>
        </p:txBody>
      </p:sp>
    </p:spTree>
    <p:extLst>
      <p:ext uri="{BB962C8B-B14F-4D97-AF65-F5344CB8AC3E}">
        <p14:creationId xmlns:p14="http://schemas.microsoft.com/office/powerpoint/2010/main" val="2002745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A1B2E-24C7-FA3F-EDF6-A91E970451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64362E-EE39-8A87-D389-4D29752820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825E69-9EE2-A2E0-5D43-640C9D7418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207EAD-F8C0-F8CA-503D-781108DA783F}"/>
              </a:ext>
            </a:extLst>
          </p:cNvPr>
          <p:cNvSpPr>
            <a:spLocks noGrp="1"/>
          </p:cNvSpPr>
          <p:nvPr>
            <p:ph type="dt" sz="half" idx="10"/>
          </p:nvPr>
        </p:nvSpPr>
        <p:spPr/>
        <p:txBody>
          <a:bodyPr/>
          <a:lstStyle/>
          <a:p>
            <a:fld id="{C2E5B1F6-B5DB-48D5-837D-2D276812E8B2}" type="datetimeFigureOut">
              <a:rPr lang="en-US" smtClean="0"/>
              <a:t>12/30/2023</a:t>
            </a:fld>
            <a:endParaRPr lang="en-US"/>
          </a:p>
        </p:txBody>
      </p:sp>
      <p:sp>
        <p:nvSpPr>
          <p:cNvPr id="6" name="Footer Placeholder 5">
            <a:extLst>
              <a:ext uri="{FF2B5EF4-FFF2-40B4-BE49-F238E27FC236}">
                <a16:creationId xmlns:a16="http://schemas.microsoft.com/office/drawing/2014/main" id="{F555F102-39C7-F8D1-F7CD-66D62C31D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8DB58E-169C-6898-7D21-A592370FBF36}"/>
              </a:ext>
            </a:extLst>
          </p:cNvPr>
          <p:cNvSpPr>
            <a:spLocks noGrp="1"/>
          </p:cNvSpPr>
          <p:nvPr>
            <p:ph type="sldNum" sz="quarter" idx="12"/>
          </p:nvPr>
        </p:nvSpPr>
        <p:spPr/>
        <p:txBody>
          <a:bodyPr/>
          <a:lstStyle/>
          <a:p>
            <a:fld id="{B72452D5-F92D-4A93-95F4-179CDD5D8799}" type="slidenum">
              <a:rPr lang="en-US" smtClean="0"/>
              <a:t>‹#›</a:t>
            </a:fld>
            <a:endParaRPr lang="en-US"/>
          </a:p>
        </p:txBody>
      </p:sp>
    </p:spTree>
    <p:extLst>
      <p:ext uri="{BB962C8B-B14F-4D97-AF65-F5344CB8AC3E}">
        <p14:creationId xmlns:p14="http://schemas.microsoft.com/office/powerpoint/2010/main" val="3610872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13D3A-6714-8592-1297-3447B01E11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F37451-F64D-E07B-82F5-72F9F88F03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46BA55-1047-026D-183B-97F35581F4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14249C-C6B6-D891-1BEF-CFF860C592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EE2C69-0CF2-4935-1468-08E48950BA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7D7577-2F87-377D-1BDD-F83BAD1FF14E}"/>
              </a:ext>
            </a:extLst>
          </p:cNvPr>
          <p:cNvSpPr>
            <a:spLocks noGrp="1"/>
          </p:cNvSpPr>
          <p:nvPr>
            <p:ph type="dt" sz="half" idx="10"/>
          </p:nvPr>
        </p:nvSpPr>
        <p:spPr/>
        <p:txBody>
          <a:bodyPr/>
          <a:lstStyle/>
          <a:p>
            <a:fld id="{C2E5B1F6-B5DB-48D5-837D-2D276812E8B2}" type="datetimeFigureOut">
              <a:rPr lang="en-US" smtClean="0"/>
              <a:t>12/30/2023</a:t>
            </a:fld>
            <a:endParaRPr lang="en-US"/>
          </a:p>
        </p:txBody>
      </p:sp>
      <p:sp>
        <p:nvSpPr>
          <p:cNvPr id="8" name="Footer Placeholder 7">
            <a:extLst>
              <a:ext uri="{FF2B5EF4-FFF2-40B4-BE49-F238E27FC236}">
                <a16:creationId xmlns:a16="http://schemas.microsoft.com/office/drawing/2014/main" id="{05D3B68C-B970-CBF1-5B98-D9B165D724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D3D8BF-7351-E1AF-EC43-6E53C83BEC5C}"/>
              </a:ext>
            </a:extLst>
          </p:cNvPr>
          <p:cNvSpPr>
            <a:spLocks noGrp="1"/>
          </p:cNvSpPr>
          <p:nvPr>
            <p:ph type="sldNum" sz="quarter" idx="12"/>
          </p:nvPr>
        </p:nvSpPr>
        <p:spPr/>
        <p:txBody>
          <a:bodyPr/>
          <a:lstStyle/>
          <a:p>
            <a:fld id="{B72452D5-F92D-4A93-95F4-179CDD5D8799}" type="slidenum">
              <a:rPr lang="en-US" smtClean="0"/>
              <a:t>‹#›</a:t>
            </a:fld>
            <a:endParaRPr lang="en-US"/>
          </a:p>
        </p:txBody>
      </p:sp>
    </p:spTree>
    <p:extLst>
      <p:ext uri="{BB962C8B-B14F-4D97-AF65-F5344CB8AC3E}">
        <p14:creationId xmlns:p14="http://schemas.microsoft.com/office/powerpoint/2010/main" val="437138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9E7B0-BD2E-08C6-B5CE-B1C1F01621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427741-24F9-7D9D-30A0-5D6AFC77185B}"/>
              </a:ext>
            </a:extLst>
          </p:cNvPr>
          <p:cNvSpPr>
            <a:spLocks noGrp="1"/>
          </p:cNvSpPr>
          <p:nvPr>
            <p:ph type="dt" sz="half" idx="10"/>
          </p:nvPr>
        </p:nvSpPr>
        <p:spPr/>
        <p:txBody>
          <a:bodyPr/>
          <a:lstStyle/>
          <a:p>
            <a:fld id="{C2E5B1F6-B5DB-48D5-837D-2D276812E8B2}" type="datetimeFigureOut">
              <a:rPr lang="en-US" smtClean="0"/>
              <a:t>12/30/2023</a:t>
            </a:fld>
            <a:endParaRPr lang="en-US"/>
          </a:p>
        </p:txBody>
      </p:sp>
      <p:sp>
        <p:nvSpPr>
          <p:cNvPr id="4" name="Footer Placeholder 3">
            <a:extLst>
              <a:ext uri="{FF2B5EF4-FFF2-40B4-BE49-F238E27FC236}">
                <a16:creationId xmlns:a16="http://schemas.microsoft.com/office/drawing/2014/main" id="{7B13E918-4495-6DC4-726C-D171C835AF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61EF4D-4D08-1EA1-D893-76512CBF93AA}"/>
              </a:ext>
            </a:extLst>
          </p:cNvPr>
          <p:cNvSpPr>
            <a:spLocks noGrp="1"/>
          </p:cNvSpPr>
          <p:nvPr>
            <p:ph type="sldNum" sz="quarter" idx="12"/>
          </p:nvPr>
        </p:nvSpPr>
        <p:spPr/>
        <p:txBody>
          <a:bodyPr/>
          <a:lstStyle/>
          <a:p>
            <a:fld id="{B72452D5-F92D-4A93-95F4-179CDD5D8799}" type="slidenum">
              <a:rPr lang="en-US" smtClean="0"/>
              <a:t>‹#›</a:t>
            </a:fld>
            <a:endParaRPr lang="en-US"/>
          </a:p>
        </p:txBody>
      </p:sp>
    </p:spTree>
    <p:extLst>
      <p:ext uri="{BB962C8B-B14F-4D97-AF65-F5344CB8AC3E}">
        <p14:creationId xmlns:p14="http://schemas.microsoft.com/office/powerpoint/2010/main" val="2824565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0306CF-E88B-8D67-D7E3-D3C10FEE0ECA}"/>
              </a:ext>
            </a:extLst>
          </p:cNvPr>
          <p:cNvSpPr>
            <a:spLocks noGrp="1"/>
          </p:cNvSpPr>
          <p:nvPr>
            <p:ph type="dt" sz="half" idx="10"/>
          </p:nvPr>
        </p:nvSpPr>
        <p:spPr/>
        <p:txBody>
          <a:bodyPr/>
          <a:lstStyle/>
          <a:p>
            <a:fld id="{C2E5B1F6-B5DB-48D5-837D-2D276812E8B2}" type="datetimeFigureOut">
              <a:rPr lang="en-US" smtClean="0"/>
              <a:t>12/30/2023</a:t>
            </a:fld>
            <a:endParaRPr lang="en-US"/>
          </a:p>
        </p:txBody>
      </p:sp>
      <p:sp>
        <p:nvSpPr>
          <p:cNvPr id="3" name="Footer Placeholder 2">
            <a:extLst>
              <a:ext uri="{FF2B5EF4-FFF2-40B4-BE49-F238E27FC236}">
                <a16:creationId xmlns:a16="http://schemas.microsoft.com/office/drawing/2014/main" id="{A65796EB-7CD0-D579-40BF-867CD97F0D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9B6F2A-3DF4-E173-662B-93CA68A6D0C9}"/>
              </a:ext>
            </a:extLst>
          </p:cNvPr>
          <p:cNvSpPr>
            <a:spLocks noGrp="1"/>
          </p:cNvSpPr>
          <p:nvPr>
            <p:ph type="sldNum" sz="quarter" idx="12"/>
          </p:nvPr>
        </p:nvSpPr>
        <p:spPr/>
        <p:txBody>
          <a:bodyPr/>
          <a:lstStyle/>
          <a:p>
            <a:fld id="{B72452D5-F92D-4A93-95F4-179CDD5D8799}" type="slidenum">
              <a:rPr lang="en-US" smtClean="0"/>
              <a:t>‹#›</a:t>
            </a:fld>
            <a:endParaRPr lang="en-US"/>
          </a:p>
        </p:txBody>
      </p:sp>
    </p:spTree>
    <p:extLst>
      <p:ext uri="{BB962C8B-B14F-4D97-AF65-F5344CB8AC3E}">
        <p14:creationId xmlns:p14="http://schemas.microsoft.com/office/powerpoint/2010/main" val="8092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6106-C0DC-65BE-7172-6F4BE9456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542D53-3143-7B0B-223D-B32E2E633E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B00AAB-01D8-7DC1-DDEF-5144048698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9096-BB61-8086-ECB3-BD6221226D69}"/>
              </a:ext>
            </a:extLst>
          </p:cNvPr>
          <p:cNvSpPr>
            <a:spLocks noGrp="1"/>
          </p:cNvSpPr>
          <p:nvPr>
            <p:ph type="dt" sz="half" idx="10"/>
          </p:nvPr>
        </p:nvSpPr>
        <p:spPr/>
        <p:txBody>
          <a:bodyPr/>
          <a:lstStyle/>
          <a:p>
            <a:fld id="{C2E5B1F6-B5DB-48D5-837D-2D276812E8B2}" type="datetimeFigureOut">
              <a:rPr lang="en-US" smtClean="0"/>
              <a:t>12/30/2023</a:t>
            </a:fld>
            <a:endParaRPr lang="en-US"/>
          </a:p>
        </p:txBody>
      </p:sp>
      <p:sp>
        <p:nvSpPr>
          <p:cNvPr id="6" name="Footer Placeholder 5">
            <a:extLst>
              <a:ext uri="{FF2B5EF4-FFF2-40B4-BE49-F238E27FC236}">
                <a16:creationId xmlns:a16="http://schemas.microsoft.com/office/drawing/2014/main" id="{3D089491-0FD8-D239-0309-3F134F140D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D8900E-7CC5-7968-6164-0F1E9318FA96}"/>
              </a:ext>
            </a:extLst>
          </p:cNvPr>
          <p:cNvSpPr>
            <a:spLocks noGrp="1"/>
          </p:cNvSpPr>
          <p:nvPr>
            <p:ph type="sldNum" sz="quarter" idx="12"/>
          </p:nvPr>
        </p:nvSpPr>
        <p:spPr/>
        <p:txBody>
          <a:bodyPr/>
          <a:lstStyle/>
          <a:p>
            <a:fld id="{B72452D5-F92D-4A93-95F4-179CDD5D8799}" type="slidenum">
              <a:rPr lang="en-US" smtClean="0"/>
              <a:t>‹#›</a:t>
            </a:fld>
            <a:endParaRPr lang="en-US"/>
          </a:p>
        </p:txBody>
      </p:sp>
    </p:spTree>
    <p:extLst>
      <p:ext uri="{BB962C8B-B14F-4D97-AF65-F5344CB8AC3E}">
        <p14:creationId xmlns:p14="http://schemas.microsoft.com/office/powerpoint/2010/main" val="1880083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8FC77-C996-CEC2-D222-EF68C0CEC2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E8FCFB-8533-2016-0EED-93A3E4DFA5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74F631-C51D-3071-5332-45358C5C11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64827B-B2E7-55D4-8EFB-F61EEC38B0C7}"/>
              </a:ext>
            </a:extLst>
          </p:cNvPr>
          <p:cNvSpPr>
            <a:spLocks noGrp="1"/>
          </p:cNvSpPr>
          <p:nvPr>
            <p:ph type="dt" sz="half" idx="10"/>
          </p:nvPr>
        </p:nvSpPr>
        <p:spPr/>
        <p:txBody>
          <a:bodyPr/>
          <a:lstStyle/>
          <a:p>
            <a:fld id="{C2E5B1F6-B5DB-48D5-837D-2D276812E8B2}" type="datetimeFigureOut">
              <a:rPr lang="en-US" smtClean="0"/>
              <a:t>12/30/2023</a:t>
            </a:fld>
            <a:endParaRPr lang="en-US"/>
          </a:p>
        </p:txBody>
      </p:sp>
      <p:sp>
        <p:nvSpPr>
          <p:cNvPr id="6" name="Footer Placeholder 5">
            <a:extLst>
              <a:ext uri="{FF2B5EF4-FFF2-40B4-BE49-F238E27FC236}">
                <a16:creationId xmlns:a16="http://schemas.microsoft.com/office/drawing/2014/main" id="{BB56E63F-D76B-DC7E-9516-F877F9DCD1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9732FC-5165-6DF9-AC69-AB5702AEB375}"/>
              </a:ext>
            </a:extLst>
          </p:cNvPr>
          <p:cNvSpPr>
            <a:spLocks noGrp="1"/>
          </p:cNvSpPr>
          <p:nvPr>
            <p:ph type="sldNum" sz="quarter" idx="12"/>
          </p:nvPr>
        </p:nvSpPr>
        <p:spPr/>
        <p:txBody>
          <a:bodyPr/>
          <a:lstStyle/>
          <a:p>
            <a:fld id="{B72452D5-F92D-4A93-95F4-179CDD5D8799}" type="slidenum">
              <a:rPr lang="en-US" smtClean="0"/>
              <a:t>‹#›</a:t>
            </a:fld>
            <a:endParaRPr lang="en-US"/>
          </a:p>
        </p:txBody>
      </p:sp>
    </p:spTree>
    <p:extLst>
      <p:ext uri="{BB962C8B-B14F-4D97-AF65-F5344CB8AC3E}">
        <p14:creationId xmlns:p14="http://schemas.microsoft.com/office/powerpoint/2010/main" val="3789455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3ED98-5995-3562-BA82-4B38E9F22E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7E8E5C-C503-B70B-9D07-7C21046EAB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6778C0-1A1C-0786-8CA6-C88BEC42E8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E5B1F6-B5DB-48D5-837D-2D276812E8B2}" type="datetimeFigureOut">
              <a:rPr lang="en-US" smtClean="0"/>
              <a:t>12/30/2023</a:t>
            </a:fld>
            <a:endParaRPr lang="en-US"/>
          </a:p>
        </p:txBody>
      </p:sp>
      <p:sp>
        <p:nvSpPr>
          <p:cNvPr id="5" name="Footer Placeholder 4">
            <a:extLst>
              <a:ext uri="{FF2B5EF4-FFF2-40B4-BE49-F238E27FC236}">
                <a16:creationId xmlns:a16="http://schemas.microsoft.com/office/drawing/2014/main" id="{2B7DF133-F716-B76F-E0AB-081B5474C3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9AE884-4101-B713-528D-364CA62BD9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2452D5-F92D-4A93-95F4-179CDD5D8799}" type="slidenum">
              <a:rPr lang="en-US" smtClean="0"/>
              <a:t>‹#›</a:t>
            </a:fld>
            <a:endParaRPr lang="en-US"/>
          </a:p>
        </p:txBody>
      </p:sp>
    </p:spTree>
    <p:extLst>
      <p:ext uri="{BB962C8B-B14F-4D97-AF65-F5344CB8AC3E}">
        <p14:creationId xmlns:p14="http://schemas.microsoft.com/office/powerpoint/2010/main" val="2221361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slide" Target="slide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www.internationalfinancialresearch.org/"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8D77-56EF-D09C-35D9-A11024C301F4}"/>
              </a:ext>
            </a:extLst>
          </p:cNvPr>
          <p:cNvSpPr>
            <a:spLocks noGrp="1"/>
          </p:cNvSpPr>
          <p:nvPr>
            <p:ph type="ctrTitle"/>
          </p:nvPr>
        </p:nvSpPr>
        <p:spPr/>
        <p:txBody>
          <a:bodyPr>
            <a:normAutofit fontScale="90000"/>
          </a:bodyPr>
          <a:lstStyle/>
          <a:p>
            <a:r>
              <a:rPr lang="en-US" dirty="0"/>
              <a:t>Machine Learning 1&amp;2 – US Mortgage Loans - Probability of Default Prediction</a:t>
            </a:r>
          </a:p>
        </p:txBody>
      </p:sp>
      <p:sp>
        <p:nvSpPr>
          <p:cNvPr id="3" name="Subtitle 2">
            <a:extLst>
              <a:ext uri="{FF2B5EF4-FFF2-40B4-BE49-F238E27FC236}">
                <a16:creationId xmlns:a16="http://schemas.microsoft.com/office/drawing/2014/main" id="{E0EE2E74-66D1-0D4E-4AAB-B2275C87489D}"/>
              </a:ext>
            </a:extLst>
          </p:cNvPr>
          <p:cNvSpPr>
            <a:spLocks noGrp="1"/>
          </p:cNvSpPr>
          <p:nvPr>
            <p:ph type="subTitle" idx="1"/>
          </p:nvPr>
        </p:nvSpPr>
        <p:spPr/>
        <p:txBody>
          <a:bodyPr/>
          <a:lstStyle/>
          <a:p>
            <a:r>
              <a:rPr lang="en-US" dirty="0"/>
              <a:t>Nam Hoang 370134</a:t>
            </a:r>
          </a:p>
        </p:txBody>
      </p:sp>
    </p:spTree>
    <p:extLst>
      <p:ext uri="{BB962C8B-B14F-4D97-AF65-F5344CB8AC3E}">
        <p14:creationId xmlns:p14="http://schemas.microsoft.com/office/powerpoint/2010/main" val="14836182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0E2A6-079A-99F6-2087-E0072C6F70F9}"/>
              </a:ext>
            </a:extLst>
          </p:cNvPr>
          <p:cNvSpPr>
            <a:spLocks noGrp="1"/>
          </p:cNvSpPr>
          <p:nvPr>
            <p:ph type="title"/>
          </p:nvPr>
        </p:nvSpPr>
        <p:spPr/>
        <p:txBody>
          <a:bodyPr/>
          <a:lstStyle/>
          <a:p>
            <a:r>
              <a:rPr lang="en-US" dirty="0"/>
              <a:t>Performance evaluation (</a:t>
            </a:r>
            <a:r>
              <a:rPr lang="en-US" dirty="0" err="1"/>
              <a:t>cont</a:t>
            </a:r>
            <a:r>
              <a:rPr lang="en-US" dirty="0"/>
              <a:t>)</a:t>
            </a:r>
          </a:p>
        </p:txBody>
      </p:sp>
      <p:pic>
        <p:nvPicPr>
          <p:cNvPr id="5" name="Content Placeholder 4">
            <a:extLst>
              <a:ext uri="{FF2B5EF4-FFF2-40B4-BE49-F238E27FC236}">
                <a16:creationId xmlns:a16="http://schemas.microsoft.com/office/drawing/2014/main" id="{F52FFF16-E1DD-0ED7-69B3-2CB580ADC0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0078" y="1690688"/>
            <a:ext cx="8287102" cy="4833971"/>
          </a:xfrm>
        </p:spPr>
      </p:pic>
    </p:spTree>
    <p:extLst>
      <p:ext uri="{BB962C8B-B14F-4D97-AF65-F5344CB8AC3E}">
        <p14:creationId xmlns:p14="http://schemas.microsoft.com/office/powerpoint/2010/main" val="259371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65B6C-DEE7-4CA7-127A-9E23E8384098}"/>
              </a:ext>
            </a:extLst>
          </p:cNvPr>
          <p:cNvSpPr>
            <a:spLocks noGrp="1"/>
          </p:cNvSpPr>
          <p:nvPr>
            <p:ph type="title"/>
          </p:nvPr>
        </p:nvSpPr>
        <p:spPr/>
        <p:txBody>
          <a:bodyPr/>
          <a:lstStyle/>
          <a:p>
            <a:r>
              <a:rPr lang="en-US" dirty="0"/>
              <a:t>Performance evaluation (</a:t>
            </a:r>
            <a:r>
              <a:rPr lang="en-US" dirty="0" err="1"/>
              <a:t>cont</a:t>
            </a:r>
            <a:r>
              <a:rPr lang="en-US" dirty="0"/>
              <a:t>)</a:t>
            </a:r>
          </a:p>
        </p:txBody>
      </p:sp>
      <p:pic>
        <p:nvPicPr>
          <p:cNvPr id="5" name="Content Placeholder 4">
            <a:extLst>
              <a:ext uri="{FF2B5EF4-FFF2-40B4-BE49-F238E27FC236}">
                <a16:creationId xmlns:a16="http://schemas.microsoft.com/office/drawing/2014/main" id="{CEC86DA8-AE58-FDB9-BB33-B0EC6EA9DC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9463" y="1689101"/>
            <a:ext cx="8110214" cy="4803774"/>
          </a:xfrm>
        </p:spPr>
      </p:pic>
    </p:spTree>
    <p:extLst>
      <p:ext uri="{BB962C8B-B14F-4D97-AF65-F5344CB8AC3E}">
        <p14:creationId xmlns:p14="http://schemas.microsoft.com/office/powerpoint/2010/main" val="1450649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ED530-03E4-12EF-0F00-C75AD131CECD}"/>
              </a:ext>
            </a:extLst>
          </p:cNvPr>
          <p:cNvSpPr>
            <a:spLocks noGrp="1"/>
          </p:cNvSpPr>
          <p:nvPr>
            <p:ph type="title"/>
          </p:nvPr>
        </p:nvSpPr>
        <p:spPr/>
        <p:txBody>
          <a:bodyPr/>
          <a:lstStyle/>
          <a:p>
            <a:r>
              <a:rPr lang="en-US" dirty="0"/>
              <a:t>Performance evaluation (</a:t>
            </a:r>
            <a:r>
              <a:rPr lang="en-US" dirty="0" err="1"/>
              <a:t>cont</a:t>
            </a:r>
            <a:r>
              <a:rPr lang="en-US" dirty="0"/>
              <a:t>)</a:t>
            </a:r>
          </a:p>
        </p:txBody>
      </p:sp>
      <p:pic>
        <p:nvPicPr>
          <p:cNvPr id="5" name="Content Placeholder 4">
            <a:extLst>
              <a:ext uri="{FF2B5EF4-FFF2-40B4-BE49-F238E27FC236}">
                <a16:creationId xmlns:a16="http://schemas.microsoft.com/office/drawing/2014/main" id="{F8FC9D0C-1F5A-B13D-9286-9F28434D87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66" y="1690688"/>
            <a:ext cx="8232613" cy="4802187"/>
          </a:xfrm>
        </p:spPr>
      </p:pic>
    </p:spTree>
    <p:extLst>
      <p:ext uri="{BB962C8B-B14F-4D97-AF65-F5344CB8AC3E}">
        <p14:creationId xmlns:p14="http://schemas.microsoft.com/office/powerpoint/2010/main" val="481766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730A7-453E-2F9A-9382-D67D6A718C3A}"/>
              </a:ext>
            </a:extLst>
          </p:cNvPr>
          <p:cNvSpPr>
            <a:spLocks noGrp="1"/>
          </p:cNvSpPr>
          <p:nvPr>
            <p:ph type="title"/>
          </p:nvPr>
        </p:nvSpPr>
        <p:spPr/>
        <p:txBody>
          <a:bodyPr/>
          <a:lstStyle/>
          <a:p>
            <a:r>
              <a:rPr lang="en-US" dirty="0"/>
              <a:t>Confusion matrix</a:t>
            </a:r>
          </a:p>
        </p:txBody>
      </p:sp>
      <p:pic>
        <p:nvPicPr>
          <p:cNvPr id="5" name="Content Placeholder 4">
            <a:extLst>
              <a:ext uri="{FF2B5EF4-FFF2-40B4-BE49-F238E27FC236}">
                <a16:creationId xmlns:a16="http://schemas.microsoft.com/office/drawing/2014/main" id="{936F5E92-6AD6-B433-5B8B-5641824065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42589" y="1690688"/>
            <a:ext cx="3503737" cy="2563260"/>
          </a:xfrm>
        </p:spPr>
      </p:pic>
      <p:pic>
        <p:nvPicPr>
          <p:cNvPr id="7" name="Picture 6">
            <a:extLst>
              <a:ext uri="{FF2B5EF4-FFF2-40B4-BE49-F238E27FC236}">
                <a16:creationId xmlns:a16="http://schemas.microsoft.com/office/drawing/2014/main" id="{E65EF097-31A5-54FB-02D4-1F976A1F9A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6326" y="1690688"/>
            <a:ext cx="3503737" cy="2563260"/>
          </a:xfrm>
          <a:prstGeom prst="rect">
            <a:avLst/>
          </a:prstGeom>
        </p:spPr>
      </p:pic>
      <p:pic>
        <p:nvPicPr>
          <p:cNvPr id="9" name="Picture 8">
            <a:extLst>
              <a:ext uri="{FF2B5EF4-FFF2-40B4-BE49-F238E27FC236}">
                <a16:creationId xmlns:a16="http://schemas.microsoft.com/office/drawing/2014/main" id="{161AFE63-286B-5701-5CB1-0037514B50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5314" y="1690688"/>
            <a:ext cx="3503737" cy="2563260"/>
          </a:xfrm>
          <a:prstGeom prst="rect">
            <a:avLst/>
          </a:prstGeom>
        </p:spPr>
      </p:pic>
      <p:pic>
        <p:nvPicPr>
          <p:cNvPr id="11" name="Picture 10">
            <a:extLst>
              <a:ext uri="{FF2B5EF4-FFF2-40B4-BE49-F238E27FC236}">
                <a16:creationId xmlns:a16="http://schemas.microsoft.com/office/drawing/2014/main" id="{1521F32B-7142-EF02-8F35-E698F4D6AF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250248"/>
            <a:ext cx="3503737" cy="2563260"/>
          </a:xfrm>
          <a:prstGeom prst="rect">
            <a:avLst/>
          </a:prstGeom>
        </p:spPr>
      </p:pic>
      <p:pic>
        <p:nvPicPr>
          <p:cNvPr id="13" name="Picture 12">
            <a:extLst>
              <a:ext uri="{FF2B5EF4-FFF2-40B4-BE49-F238E27FC236}">
                <a16:creationId xmlns:a16="http://schemas.microsoft.com/office/drawing/2014/main" id="{AC776CDA-D36C-F843-22F3-6A9C3CFB25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7189" y="4250248"/>
            <a:ext cx="3503738" cy="2563261"/>
          </a:xfrm>
          <a:prstGeom prst="rect">
            <a:avLst/>
          </a:prstGeom>
        </p:spPr>
      </p:pic>
      <p:pic>
        <p:nvPicPr>
          <p:cNvPr id="15" name="Picture 14">
            <a:extLst>
              <a:ext uri="{FF2B5EF4-FFF2-40B4-BE49-F238E27FC236}">
                <a16:creationId xmlns:a16="http://schemas.microsoft.com/office/drawing/2014/main" id="{918E9BE5-2698-BFC0-561E-2F5C4DB001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54449" y="4250247"/>
            <a:ext cx="3574601" cy="2615103"/>
          </a:xfrm>
          <a:prstGeom prst="rect">
            <a:avLst/>
          </a:prstGeom>
        </p:spPr>
      </p:pic>
    </p:spTree>
    <p:extLst>
      <p:ext uri="{BB962C8B-B14F-4D97-AF65-F5344CB8AC3E}">
        <p14:creationId xmlns:p14="http://schemas.microsoft.com/office/powerpoint/2010/main" val="2482757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F19A0-0B80-4D86-BFB9-1BBEE006C379}"/>
              </a:ext>
            </a:extLst>
          </p:cNvPr>
          <p:cNvSpPr>
            <a:spLocks noGrp="1"/>
          </p:cNvSpPr>
          <p:nvPr>
            <p:ph type="title"/>
          </p:nvPr>
        </p:nvSpPr>
        <p:spPr/>
        <p:txBody>
          <a:bodyPr/>
          <a:lstStyle/>
          <a:p>
            <a:r>
              <a:rPr lang="en-US" dirty="0"/>
              <a:t>Confusion matrix (</a:t>
            </a:r>
            <a:r>
              <a:rPr lang="en-US" dirty="0" err="1"/>
              <a:t>cont</a:t>
            </a:r>
            <a:r>
              <a:rPr lang="en-US" dirty="0"/>
              <a:t>)</a:t>
            </a:r>
          </a:p>
        </p:txBody>
      </p:sp>
      <p:pic>
        <p:nvPicPr>
          <p:cNvPr id="5" name="Content Placeholder 4">
            <a:extLst>
              <a:ext uri="{FF2B5EF4-FFF2-40B4-BE49-F238E27FC236}">
                <a16:creationId xmlns:a16="http://schemas.microsoft.com/office/drawing/2014/main" id="{67F94464-7B39-CB82-AF5F-5471131038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3301" y="2236214"/>
            <a:ext cx="4825397" cy="3530159"/>
          </a:xfrm>
        </p:spPr>
      </p:pic>
    </p:spTree>
    <p:extLst>
      <p:ext uri="{BB962C8B-B14F-4D97-AF65-F5344CB8AC3E}">
        <p14:creationId xmlns:p14="http://schemas.microsoft.com/office/powerpoint/2010/main" val="3250320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122C-47E9-53F9-8DC8-03D5DF1E43B4}"/>
              </a:ext>
            </a:extLst>
          </p:cNvPr>
          <p:cNvSpPr>
            <a:spLocks noGrp="1"/>
          </p:cNvSpPr>
          <p:nvPr>
            <p:ph type="title"/>
          </p:nvPr>
        </p:nvSpPr>
        <p:spPr/>
        <p:txBody>
          <a:bodyPr/>
          <a:lstStyle/>
          <a:p>
            <a:r>
              <a:rPr lang="en-US" dirty="0"/>
              <a:t>Performance evaluation (</a:t>
            </a:r>
            <a:r>
              <a:rPr lang="en-US" dirty="0" err="1"/>
              <a:t>cont</a:t>
            </a:r>
            <a:r>
              <a:rPr lang="en-US" dirty="0"/>
              <a:t>)</a:t>
            </a:r>
          </a:p>
        </p:txBody>
      </p:sp>
      <p:pic>
        <p:nvPicPr>
          <p:cNvPr id="7" name="Picture 6">
            <a:extLst>
              <a:ext uri="{FF2B5EF4-FFF2-40B4-BE49-F238E27FC236}">
                <a16:creationId xmlns:a16="http://schemas.microsoft.com/office/drawing/2014/main" id="{8049851E-9C38-B1D4-8F7C-DCF5BED9EE3A}"/>
              </a:ext>
            </a:extLst>
          </p:cNvPr>
          <p:cNvPicPr>
            <a:picLocks noChangeAspect="1"/>
          </p:cNvPicPr>
          <p:nvPr/>
        </p:nvPicPr>
        <p:blipFill>
          <a:blip r:embed="rId2"/>
          <a:stretch>
            <a:fillRect/>
          </a:stretch>
        </p:blipFill>
        <p:spPr>
          <a:xfrm>
            <a:off x="535623" y="2119615"/>
            <a:ext cx="5474683" cy="2737341"/>
          </a:xfrm>
          <a:prstGeom prst="rect">
            <a:avLst/>
          </a:prstGeom>
        </p:spPr>
      </p:pic>
      <p:pic>
        <p:nvPicPr>
          <p:cNvPr id="8" name="Picture 7">
            <a:extLst>
              <a:ext uri="{FF2B5EF4-FFF2-40B4-BE49-F238E27FC236}">
                <a16:creationId xmlns:a16="http://schemas.microsoft.com/office/drawing/2014/main" id="{3D8CBBD0-3C6F-BCAE-0393-6300AADEAEE3}"/>
              </a:ext>
            </a:extLst>
          </p:cNvPr>
          <p:cNvPicPr>
            <a:picLocks noChangeAspect="1"/>
          </p:cNvPicPr>
          <p:nvPr/>
        </p:nvPicPr>
        <p:blipFill>
          <a:blip r:embed="rId3"/>
          <a:stretch>
            <a:fillRect/>
          </a:stretch>
        </p:blipFill>
        <p:spPr>
          <a:xfrm>
            <a:off x="6096000" y="2119615"/>
            <a:ext cx="5736833" cy="2737341"/>
          </a:xfrm>
          <a:prstGeom prst="rect">
            <a:avLst/>
          </a:prstGeom>
        </p:spPr>
      </p:pic>
    </p:spTree>
    <p:extLst>
      <p:ext uri="{BB962C8B-B14F-4D97-AF65-F5344CB8AC3E}">
        <p14:creationId xmlns:p14="http://schemas.microsoft.com/office/powerpoint/2010/main" val="2510811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A174-ED2C-85D3-7D57-8366EE55E328}"/>
              </a:ext>
            </a:extLst>
          </p:cNvPr>
          <p:cNvSpPr>
            <a:spLocks noGrp="1"/>
          </p:cNvSpPr>
          <p:nvPr>
            <p:ph type="title"/>
          </p:nvPr>
        </p:nvSpPr>
        <p:spPr/>
        <p:txBody>
          <a:bodyPr/>
          <a:lstStyle/>
          <a:p>
            <a:r>
              <a:rPr lang="en-US" dirty="0"/>
              <a:t>Result discussion</a:t>
            </a:r>
          </a:p>
        </p:txBody>
      </p:sp>
      <p:sp>
        <p:nvSpPr>
          <p:cNvPr id="3" name="Content Placeholder 2">
            <a:extLst>
              <a:ext uri="{FF2B5EF4-FFF2-40B4-BE49-F238E27FC236}">
                <a16:creationId xmlns:a16="http://schemas.microsoft.com/office/drawing/2014/main" id="{4461E4DA-B173-185A-5444-CFB4DBBBEE43}"/>
              </a:ext>
            </a:extLst>
          </p:cNvPr>
          <p:cNvSpPr>
            <a:spLocks noGrp="1"/>
          </p:cNvSpPr>
          <p:nvPr>
            <p:ph idx="1"/>
          </p:nvPr>
        </p:nvSpPr>
        <p:spPr/>
        <p:txBody>
          <a:bodyPr/>
          <a:lstStyle/>
          <a:p>
            <a:pPr algn="just"/>
            <a:r>
              <a:rPr lang="en-US" dirty="0"/>
              <a:t>Best performer is </a:t>
            </a:r>
            <a:r>
              <a:rPr lang="en-US" b="1" dirty="0"/>
              <a:t>Random Forest </a:t>
            </a:r>
            <a:r>
              <a:rPr lang="en-US" dirty="0"/>
              <a:t>based on overall performance on various metrics. However, it tends to overact during stressed periods.</a:t>
            </a:r>
          </a:p>
          <a:p>
            <a:pPr algn="just"/>
            <a:r>
              <a:rPr lang="en-US" b="1" dirty="0"/>
              <a:t>Logistic Regression </a:t>
            </a:r>
            <a:r>
              <a:rPr lang="en-US" dirty="0"/>
              <a:t>and </a:t>
            </a:r>
            <a:r>
              <a:rPr lang="en-US" b="1" dirty="0"/>
              <a:t>Support</a:t>
            </a:r>
            <a:r>
              <a:rPr lang="en-US" dirty="0"/>
              <a:t> </a:t>
            </a:r>
            <a:r>
              <a:rPr lang="en-US" b="1" dirty="0"/>
              <a:t>Vector</a:t>
            </a:r>
            <a:r>
              <a:rPr lang="en-US" dirty="0"/>
              <a:t> </a:t>
            </a:r>
            <a:r>
              <a:rPr lang="en-US" b="1" dirty="0"/>
              <a:t>Machine </a:t>
            </a:r>
            <a:r>
              <a:rPr lang="en-US" dirty="0"/>
              <a:t>overshoots PD projection in their entirety of prediction.</a:t>
            </a:r>
          </a:p>
          <a:p>
            <a:pPr algn="just"/>
            <a:r>
              <a:rPr lang="en-US" b="1" dirty="0"/>
              <a:t>Deep Neural Network, </a:t>
            </a:r>
            <a:r>
              <a:rPr lang="en-US" b="1" dirty="0" err="1"/>
              <a:t>XGBoost</a:t>
            </a:r>
            <a:r>
              <a:rPr lang="en-US" dirty="0"/>
              <a:t> and </a:t>
            </a:r>
            <a:r>
              <a:rPr lang="en-US" b="1" dirty="0" err="1"/>
              <a:t>LightGBM</a:t>
            </a:r>
            <a:r>
              <a:rPr lang="en-US" dirty="0"/>
              <a:t> do a decent job at forecasting but tend to underpredict PD.</a:t>
            </a:r>
          </a:p>
          <a:p>
            <a:pPr algn="just"/>
            <a:r>
              <a:rPr lang="en-US" b="1" dirty="0"/>
              <a:t>KNN AUC </a:t>
            </a:r>
            <a:r>
              <a:rPr lang="en-US" dirty="0"/>
              <a:t>suffers from its overfitting on training data (as a result of </a:t>
            </a:r>
            <a:r>
              <a:rPr lang="en-US" dirty="0" err="1"/>
              <a:t>n_neighbors</a:t>
            </a:r>
            <a:r>
              <a:rPr lang="en-US" dirty="0"/>
              <a:t> = 1 – obtained from tunning) resulting in too many actual negative cases labelled as positive and vice versa.</a:t>
            </a:r>
          </a:p>
          <a:p>
            <a:endParaRPr lang="en-US" dirty="0"/>
          </a:p>
          <a:p>
            <a:endParaRPr lang="en-US" dirty="0"/>
          </a:p>
          <a:p>
            <a:endParaRPr lang="en-US" b="1" dirty="0"/>
          </a:p>
        </p:txBody>
      </p:sp>
    </p:spTree>
    <p:extLst>
      <p:ext uri="{BB962C8B-B14F-4D97-AF65-F5344CB8AC3E}">
        <p14:creationId xmlns:p14="http://schemas.microsoft.com/office/powerpoint/2010/main" val="2361185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09968-9691-875C-D334-E80F06504FAD}"/>
              </a:ext>
            </a:extLst>
          </p:cNvPr>
          <p:cNvSpPr>
            <a:spLocks noGrp="1"/>
          </p:cNvSpPr>
          <p:nvPr>
            <p:ph type="title"/>
          </p:nvPr>
        </p:nvSpPr>
        <p:spPr/>
        <p:txBody>
          <a:bodyPr/>
          <a:lstStyle/>
          <a:p>
            <a:r>
              <a:rPr lang="en-US" dirty="0"/>
              <a:t>Result discussion (</a:t>
            </a:r>
            <a:r>
              <a:rPr lang="en-US" dirty="0" err="1"/>
              <a:t>cont</a:t>
            </a:r>
            <a:r>
              <a:rPr lang="en-US" dirty="0"/>
              <a:t>)</a:t>
            </a:r>
          </a:p>
        </p:txBody>
      </p:sp>
      <p:sp>
        <p:nvSpPr>
          <p:cNvPr id="6" name="TextBox 5">
            <a:extLst>
              <a:ext uri="{FF2B5EF4-FFF2-40B4-BE49-F238E27FC236}">
                <a16:creationId xmlns:a16="http://schemas.microsoft.com/office/drawing/2014/main" id="{E840AD05-50F1-412D-1E7B-C0F55F82F661}"/>
              </a:ext>
            </a:extLst>
          </p:cNvPr>
          <p:cNvSpPr txBox="1"/>
          <p:nvPr/>
        </p:nvSpPr>
        <p:spPr>
          <a:xfrm>
            <a:off x="429491" y="2895600"/>
            <a:ext cx="3893127" cy="1200329"/>
          </a:xfrm>
          <a:prstGeom prst="rect">
            <a:avLst/>
          </a:prstGeom>
          <a:noFill/>
        </p:spPr>
        <p:txBody>
          <a:bodyPr wrap="square" rtlCol="0">
            <a:spAutoFit/>
          </a:bodyPr>
          <a:lstStyle/>
          <a:p>
            <a:pPr algn="just"/>
            <a:r>
              <a:rPr lang="en-US" dirty="0"/>
              <a:t>Model performance at early period suffers from </a:t>
            </a:r>
            <a:r>
              <a:rPr lang="en-US" b="1" dirty="0"/>
              <a:t>lack of observation</a:t>
            </a:r>
            <a:r>
              <a:rPr lang="en-US" dirty="0"/>
              <a:t>. As the number of observation increases, so does the accuracy of all models.</a:t>
            </a:r>
          </a:p>
        </p:txBody>
      </p:sp>
      <p:pic>
        <p:nvPicPr>
          <p:cNvPr id="10" name="Content Placeholder 9">
            <a:extLst>
              <a:ext uri="{FF2B5EF4-FFF2-40B4-BE49-F238E27FC236}">
                <a16:creationId xmlns:a16="http://schemas.microsoft.com/office/drawing/2014/main" id="{AB6FA8B2-D6AC-A354-932F-45A43E4EEE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9081" y="1920260"/>
            <a:ext cx="7502847" cy="4161885"/>
          </a:xfrm>
        </p:spPr>
      </p:pic>
    </p:spTree>
    <p:extLst>
      <p:ext uri="{BB962C8B-B14F-4D97-AF65-F5344CB8AC3E}">
        <p14:creationId xmlns:p14="http://schemas.microsoft.com/office/powerpoint/2010/main" val="3895165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3B33C-A278-936D-EF33-A84C5F625D04}"/>
              </a:ext>
            </a:extLst>
          </p:cNvPr>
          <p:cNvSpPr>
            <a:spLocks noGrp="1"/>
          </p:cNvSpPr>
          <p:nvPr>
            <p:ph type="title"/>
          </p:nvPr>
        </p:nvSpPr>
        <p:spPr/>
        <p:txBody>
          <a:bodyPr/>
          <a:lstStyle/>
          <a:p>
            <a:r>
              <a:rPr lang="en-US" dirty="0"/>
              <a:t>The end</a:t>
            </a:r>
          </a:p>
        </p:txBody>
      </p:sp>
      <p:sp>
        <p:nvSpPr>
          <p:cNvPr id="3" name="Content Placeholder 2">
            <a:extLst>
              <a:ext uri="{FF2B5EF4-FFF2-40B4-BE49-F238E27FC236}">
                <a16:creationId xmlns:a16="http://schemas.microsoft.com/office/drawing/2014/main" id="{4F18192B-8ED4-4316-CAC4-8300EC1D61B7}"/>
              </a:ext>
            </a:extLst>
          </p:cNvPr>
          <p:cNvSpPr>
            <a:spLocks noGrp="1"/>
          </p:cNvSpPr>
          <p:nvPr>
            <p:ph idx="1"/>
          </p:nvPr>
        </p:nvSpPr>
        <p:spPr/>
        <p:txBody>
          <a:bodyPr/>
          <a:lstStyle/>
          <a:p>
            <a:r>
              <a:rPr lang="en-US" dirty="0"/>
              <a:t>Thank you</a:t>
            </a:r>
          </a:p>
        </p:txBody>
      </p:sp>
    </p:spTree>
    <p:extLst>
      <p:ext uri="{BB962C8B-B14F-4D97-AF65-F5344CB8AC3E}">
        <p14:creationId xmlns:p14="http://schemas.microsoft.com/office/powerpoint/2010/main" val="3753389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F6B0-A755-1F5B-4A81-980482F99E7F}"/>
              </a:ext>
            </a:extLst>
          </p:cNvPr>
          <p:cNvSpPr>
            <a:spLocks noGrp="1"/>
          </p:cNvSpPr>
          <p:nvPr>
            <p:ph type="title"/>
          </p:nvPr>
        </p:nvSpPr>
        <p:spPr/>
        <p:txBody>
          <a:bodyPr/>
          <a:lstStyle/>
          <a:p>
            <a:r>
              <a:rPr lang="en-US" dirty="0"/>
              <a:t>Default distribution on Current Interest Rate and Current LTV</a:t>
            </a:r>
          </a:p>
        </p:txBody>
      </p:sp>
      <p:pic>
        <p:nvPicPr>
          <p:cNvPr id="5" name="Content Placeholder 4">
            <a:extLst>
              <a:ext uri="{FF2B5EF4-FFF2-40B4-BE49-F238E27FC236}">
                <a16:creationId xmlns:a16="http://schemas.microsoft.com/office/drawing/2014/main" id="{AE9FE746-7982-152A-AB69-D36E9D95EA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7736" y="2033230"/>
            <a:ext cx="5759719" cy="4120414"/>
          </a:xfrm>
        </p:spPr>
      </p:pic>
      <p:pic>
        <p:nvPicPr>
          <p:cNvPr id="7" name="Picture 6">
            <a:extLst>
              <a:ext uri="{FF2B5EF4-FFF2-40B4-BE49-F238E27FC236}">
                <a16:creationId xmlns:a16="http://schemas.microsoft.com/office/drawing/2014/main" id="{E729C83A-C45F-960D-A400-14127F070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33231"/>
            <a:ext cx="5898264" cy="4093571"/>
          </a:xfrm>
          <a:prstGeom prst="rect">
            <a:avLst/>
          </a:prstGeom>
        </p:spPr>
      </p:pic>
      <p:sp>
        <p:nvSpPr>
          <p:cNvPr id="8" name="TextBox 7">
            <a:extLst>
              <a:ext uri="{FF2B5EF4-FFF2-40B4-BE49-F238E27FC236}">
                <a16:creationId xmlns:a16="http://schemas.microsoft.com/office/drawing/2014/main" id="{5C049C10-70E5-C17C-E1D5-56F26E5324D5}"/>
              </a:ext>
            </a:extLst>
          </p:cNvPr>
          <p:cNvSpPr txBox="1"/>
          <p:nvPr/>
        </p:nvSpPr>
        <p:spPr>
          <a:xfrm>
            <a:off x="10730065" y="1731285"/>
            <a:ext cx="746318" cy="369332"/>
          </a:xfrm>
          <a:prstGeom prst="rect">
            <a:avLst/>
          </a:prstGeom>
          <a:noFill/>
        </p:spPr>
        <p:txBody>
          <a:bodyPr wrap="square" rtlCol="0">
            <a:spAutoFit/>
          </a:bodyPr>
          <a:lstStyle/>
          <a:p>
            <a:r>
              <a:rPr lang="en-US" b="1" dirty="0">
                <a:hlinkClick r:id="rId4" action="ppaction://hlinksldjump"/>
              </a:rPr>
              <a:t>Back</a:t>
            </a:r>
            <a:endParaRPr lang="en-US" b="1" dirty="0"/>
          </a:p>
        </p:txBody>
      </p:sp>
    </p:spTree>
    <p:extLst>
      <p:ext uri="{BB962C8B-B14F-4D97-AF65-F5344CB8AC3E}">
        <p14:creationId xmlns:p14="http://schemas.microsoft.com/office/powerpoint/2010/main" val="1343869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266FA-3B93-E62F-213B-A0CDB7227101}"/>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971015B8-02CC-CE28-D923-1BE81E665BFB}"/>
              </a:ext>
            </a:extLst>
          </p:cNvPr>
          <p:cNvSpPr>
            <a:spLocks noGrp="1"/>
          </p:cNvSpPr>
          <p:nvPr>
            <p:ph idx="1"/>
          </p:nvPr>
        </p:nvSpPr>
        <p:spPr/>
        <p:txBody>
          <a:bodyPr/>
          <a:lstStyle/>
          <a:p>
            <a:r>
              <a:rPr lang="en-US" dirty="0"/>
              <a:t>Project briefing</a:t>
            </a:r>
          </a:p>
          <a:p>
            <a:r>
              <a:rPr lang="en-US" dirty="0"/>
              <a:t>Characteristics of underlying data</a:t>
            </a:r>
          </a:p>
          <a:p>
            <a:r>
              <a:rPr lang="en-US" dirty="0"/>
              <a:t>Project roadmap</a:t>
            </a:r>
          </a:p>
          <a:p>
            <a:r>
              <a:rPr lang="en-US" dirty="0"/>
              <a:t>Results discussion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463804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505C4-5D2F-6FEB-3D3F-8593C6656298}"/>
              </a:ext>
            </a:extLst>
          </p:cNvPr>
          <p:cNvSpPr>
            <a:spLocks noGrp="1"/>
          </p:cNvSpPr>
          <p:nvPr>
            <p:ph type="title"/>
          </p:nvPr>
        </p:nvSpPr>
        <p:spPr/>
        <p:txBody>
          <a:bodyPr/>
          <a:lstStyle/>
          <a:p>
            <a:r>
              <a:rPr lang="en-US" dirty="0"/>
              <a:t>Default distribution on HPI at origination and Current LTV</a:t>
            </a:r>
          </a:p>
        </p:txBody>
      </p:sp>
      <p:pic>
        <p:nvPicPr>
          <p:cNvPr id="5" name="Content Placeholder 4">
            <a:extLst>
              <a:ext uri="{FF2B5EF4-FFF2-40B4-BE49-F238E27FC236}">
                <a16:creationId xmlns:a16="http://schemas.microsoft.com/office/drawing/2014/main" id="{EE9AD942-E94E-8530-5210-7AF11D3238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591" y="2257574"/>
            <a:ext cx="5648882" cy="4041123"/>
          </a:xfrm>
        </p:spPr>
      </p:pic>
      <p:pic>
        <p:nvPicPr>
          <p:cNvPr id="7" name="Picture 6">
            <a:extLst>
              <a:ext uri="{FF2B5EF4-FFF2-40B4-BE49-F238E27FC236}">
                <a16:creationId xmlns:a16="http://schemas.microsoft.com/office/drawing/2014/main" id="{CBC02790-820E-D601-A94B-CC1516C75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527" y="2257574"/>
            <a:ext cx="5648882" cy="4000097"/>
          </a:xfrm>
          <a:prstGeom prst="rect">
            <a:avLst/>
          </a:prstGeom>
        </p:spPr>
      </p:pic>
    </p:spTree>
    <p:extLst>
      <p:ext uri="{BB962C8B-B14F-4D97-AF65-F5344CB8AC3E}">
        <p14:creationId xmlns:p14="http://schemas.microsoft.com/office/powerpoint/2010/main" val="1270319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4D2D-5F15-9715-8699-A2510B3301EA}"/>
              </a:ext>
            </a:extLst>
          </p:cNvPr>
          <p:cNvSpPr>
            <a:spLocks noGrp="1"/>
          </p:cNvSpPr>
          <p:nvPr>
            <p:ph type="title"/>
          </p:nvPr>
        </p:nvSpPr>
        <p:spPr/>
        <p:txBody>
          <a:bodyPr/>
          <a:lstStyle/>
          <a:p>
            <a:r>
              <a:rPr lang="en-US" dirty="0"/>
              <a:t>Default distribution on FICO score at origination and Current LTV</a:t>
            </a:r>
          </a:p>
        </p:txBody>
      </p:sp>
      <p:pic>
        <p:nvPicPr>
          <p:cNvPr id="5" name="Content Placeholder 4">
            <a:extLst>
              <a:ext uri="{FF2B5EF4-FFF2-40B4-BE49-F238E27FC236}">
                <a16:creationId xmlns:a16="http://schemas.microsoft.com/office/drawing/2014/main" id="{3E69ED6D-AB9A-32E4-FF38-E8BE3DC9DC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591" y="2174447"/>
            <a:ext cx="5648882" cy="4041123"/>
          </a:xfrm>
        </p:spPr>
      </p:pic>
      <p:pic>
        <p:nvPicPr>
          <p:cNvPr id="7" name="Picture 6">
            <a:extLst>
              <a:ext uri="{FF2B5EF4-FFF2-40B4-BE49-F238E27FC236}">
                <a16:creationId xmlns:a16="http://schemas.microsoft.com/office/drawing/2014/main" id="{3EC9111C-9A73-3D48-0328-38B2B0A433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74447"/>
            <a:ext cx="5761443" cy="4028679"/>
          </a:xfrm>
          <a:prstGeom prst="rect">
            <a:avLst/>
          </a:prstGeom>
        </p:spPr>
      </p:pic>
    </p:spTree>
    <p:extLst>
      <p:ext uri="{BB962C8B-B14F-4D97-AF65-F5344CB8AC3E}">
        <p14:creationId xmlns:p14="http://schemas.microsoft.com/office/powerpoint/2010/main" val="836432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C1E3-1B5C-F181-D0FD-9631C518699E}"/>
              </a:ext>
            </a:extLst>
          </p:cNvPr>
          <p:cNvSpPr>
            <a:spLocks noGrp="1"/>
          </p:cNvSpPr>
          <p:nvPr>
            <p:ph type="title"/>
          </p:nvPr>
        </p:nvSpPr>
        <p:spPr/>
        <p:txBody>
          <a:bodyPr/>
          <a:lstStyle/>
          <a:p>
            <a:r>
              <a:rPr lang="en-US" dirty="0"/>
              <a:t>Default distribution on Current GDP and Current LTV</a:t>
            </a:r>
          </a:p>
        </p:txBody>
      </p:sp>
      <p:pic>
        <p:nvPicPr>
          <p:cNvPr id="5" name="Content Placeholder 4">
            <a:extLst>
              <a:ext uri="{FF2B5EF4-FFF2-40B4-BE49-F238E27FC236}">
                <a16:creationId xmlns:a16="http://schemas.microsoft.com/office/drawing/2014/main" id="{27B24915-9912-16AC-D043-3AA7C12040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483" y="2285283"/>
            <a:ext cx="5866517" cy="4251320"/>
          </a:xfrm>
        </p:spPr>
      </p:pic>
      <p:pic>
        <p:nvPicPr>
          <p:cNvPr id="7" name="Picture 6">
            <a:extLst>
              <a:ext uri="{FF2B5EF4-FFF2-40B4-BE49-F238E27FC236}">
                <a16:creationId xmlns:a16="http://schemas.microsoft.com/office/drawing/2014/main" id="{DD9DE87D-7F64-28C4-AEB9-D420F9FF1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85283"/>
            <a:ext cx="5866517" cy="4251320"/>
          </a:xfrm>
          <a:prstGeom prst="rect">
            <a:avLst/>
          </a:prstGeom>
        </p:spPr>
      </p:pic>
      <p:sp>
        <p:nvSpPr>
          <p:cNvPr id="8" name="TextBox 7">
            <a:extLst>
              <a:ext uri="{FF2B5EF4-FFF2-40B4-BE49-F238E27FC236}">
                <a16:creationId xmlns:a16="http://schemas.microsoft.com/office/drawing/2014/main" id="{9D36240F-0F00-12FB-F297-66853307594E}"/>
              </a:ext>
            </a:extLst>
          </p:cNvPr>
          <p:cNvSpPr txBox="1"/>
          <p:nvPr/>
        </p:nvSpPr>
        <p:spPr>
          <a:xfrm>
            <a:off x="10730065" y="1731285"/>
            <a:ext cx="746318" cy="369332"/>
          </a:xfrm>
          <a:prstGeom prst="rect">
            <a:avLst/>
          </a:prstGeom>
          <a:noFill/>
        </p:spPr>
        <p:txBody>
          <a:bodyPr wrap="square" rtlCol="0">
            <a:spAutoFit/>
          </a:bodyPr>
          <a:lstStyle/>
          <a:p>
            <a:r>
              <a:rPr lang="en-US" b="1" dirty="0">
                <a:hlinkClick r:id="rId4" action="ppaction://hlinksldjump"/>
              </a:rPr>
              <a:t>Back</a:t>
            </a:r>
            <a:endParaRPr lang="en-US" b="1" dirty="0"/>
          </a:p>
        </p:txBody>
      </p:sp>
    </p:spTree>
    <p:extLst>
      <p:ext uri="{BB962C8B-B14F-4D97-AF65-F5344CB8AC3E}">
        <p14:creationId xmlns:p14="http://schemas.microsoft.com/office/powerpoint/2010/main" val="541987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C438-65A2-DE7F-F843-2424B89C75C8}"/>
              </a:ext>
            </a:extLst>
          </p:cNvPr>
          <p:cNvSpPr>
            <a:spLocks noGrp="1"/>
          </p:cNvSpPr>
          <p:nvPr>
            <p:ph type="title"/>
          </p:nvPr>
        </p:nvSpPr>
        <p:spPr/>
        <p:txBody>
          <a:bodyPr/>
          <a:lstStyle/>
          <a:p>
            <a:r>
              <a:rPr lang="en-US" dirty="0"/>
              <a:t>Chi 2 Independence test (Dichotomous and Categorical Variables vs. default)</a:t>
            </a:r>
          </a:p>
        </p:txBody>
      </p:sp>
      <p:pic>
        <p:nvPicPr>
          <p:cNvPr id="7" name="Picture 6">
            <a:extLst>
              <a:ext uri="{FF2B5EF4-FFF2-40B4-BE49-F238E27FC236}">
                <a16:creationId xmlns:a16="http://schemas.microsoft.com/office/drawing/2014/main" id="{CBE296D6-CD17-0CF5-C261-62FFEB76096E}"/>
              </a:ext>
            </a:extLst>
          </p:cNvPr>
          <p:cNvPicPr>
            <a:picLocks noChangeAspect="1"/>
          </p:cNvPicPr>
          <p:nvPr/>
        </p:nvPicPr>
        <p:blipFill>
          <a:blip r:embed="rId2"/>
          <a:stretch>
            <a:fillRect/>
          </a:stretch>
        </p:blipFill>
        <p:spPr>
          <a:xfrm>
            <a:off x="6096000" y="3317315"/>
            <a:ext cx="5825931" cy="1325563"/>
          </a:xfrm>
          <a:prstGeom prst="rect">
            <a:avLst/>
          </a:prstGeom>
        </p:spPr>
      </p:pic>
      <p:sp>
        <p:nvSpPr>
          <p:cNvPr id="8" name="TextBox 7">
            <a:extLst>
              <a:ext uri="{FF2B5EF4-FFF2-40B4-BE49-F238E27FC236}">
                <a16:creationId xmlns:a16="http://schemas.microsoft.com/office/drawing/2014/main" id="{171C14B1-3CB9-6496-9D1E-9EA57DE50CAE}"/>
              </a:ext>
            </a:extLst>
          </p:cNvPr>
          <p:cNvSpPr txBox="1"/>
          <p:nvPr/>
        </p:nvSpPr>
        <p:spPr>
          <a:xfrm>
            <a:off x="838200" y="3165550"/>
            <a:ext cx="4892355" cy="1477328"/>
          </a:xfrm>
          <a:prstGeom prst="rect">
            <a:avLst/>
          </a:prstGeom>
          <a:noFill/>
        </p:spPr>
        <p:txBody>
          <a:bodyPr wrap="square" rtlCol="0">
            <a:spAutoFit/>
          </a:bodyPr>
          <a:lstStyle/>
          <a:p>
            <a:pPr algn="just"/>
            <a:r>
              <a:rPr lang="en-US" b="1" dirty="0"/>
              <a:t>Null hypothesis: </a:t>
            </a:r>
            <a:r>
              <a:rPr lang="en-US" dirty="0"/>
              <a:t>There is no relationship between 2 categorical variables</a:t>
            </a:r>
          </a:p>
          <a:p>
            <a:pPr algn="just"/>
            <a:endParaRPr lang="en-US" dirty="0"/>
          </a:p>
          <a:p>
            <a:pPr algn="just"/>
            <a:r>
              <a:rPr lang="en-US" b="1" dirty="0"/>
              <a:t>Alternative hypothesis: </a:t>
            </a:r>
            <a:r>
              <a:rPr lang="en-US" dirty="0"/>
              <a:t>There is a relationship between 2 categorical variables</a:t>
            </a:r>
          </a:p>
        </p:txBody>
      </p:sp>
    </p:spTree>
    <p:extLst>
      <p:ext uri="{BB962C8B-B14F-4D97-AF65-F5344CB8AC3E}">
        <p14:creationId xmlns:p14="http://schemas.microsoft.com/office/powerpoint/2010/main" val="924036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1A41-F6A0-2BE3-7243-5C6CD0640B33}"/>
              </a:ext>
            </a:extLst>
          </p:cNvPr>
          <p:cNvSpPr>
            <a:spLocks noGrp="1"/>
          </p:cNvSpPr>
          <p:nvPr>
            <p:ph type="title"/>
          </p:nvPr>
        </p:nvSpPr>
        <p:spPr/>
        <p:txBody>
          <a:bodyPr/>
          <a:lstStyle/>
          <a:p>
            <a:r>
              <a:rPr lang="en-US" dirty="0"/>
              <a:t>Point Biserial Correlation test (Continuous Variables vs. default)</a:t>
            </a:r>
          </a:p>
        </p:txBody>
      </p:sp>
      <p:pic>
        <p:nvPicPr>
          <p:cNvPr id="5" name="Picture 4">
            <a:extLst>
              <a:ext uri="{FF2B5EF4-FFF2-40B4-BE49-F238E27FC236}">
                <a16:creationId xmlns:a16="http://schemas.microsoft.com/office/drawing/2014/main" id="{CD0C8261-960A-C7DB-305D-F18126A83F87}"/>
              </a:ext>
            </a:extLst>
          </p:cNvPr>
          <p:cNvPicPr>
            <a:picLocks noChangeAspect="1"/>
          </p:cNvPicPr>
          <p:nvPr/>
        </p:nvPicPr>
        <p:blipFill>
          <a:blip r:embed="rId2"/>
          <a:stretch>
            <a:fillRect/>
          </a:stretch>
        </p:blipFill>
        <p:spPr>
          <a:xfrm>
            <a:off x="6069000" y="1690688"/>
            <a:ext cx="5284800" cy="4643851"/>
          </a:xfrm>
          <a:prstGeom prst="rect">
            <a:avLst/>
          </a:prstGeom>
        </p:spPr>
      </p:pic>
      <p:sp>
        <p:nvSpPr>
          <p:cNvPr id="6" name="TextBox 5">
            <a:extLst>
              <a:ext uri="{FF2B5EF4-FFF2-40B4-BE49-F238E27FC236}">
                <a16:creationId xmlns:a16="http://schemas.microsoft.com/office/drawing/2014/main" id="{5C6D5A71-B98E-5416-7AB2-A652D0A19651}"/>
              </a:ext>
            </a:extLst>
          </p:cNvPr>
          <p:cNvSpPr txBox="1"/>
          <p:nvPr/>
        </p:nvSpPr>
        <p:spPr>
          <a:xfrm>
            <a:off x="838200" y="3165550"/>
            <a:ext cx="4892355" cy="369332"/>
          </a:xfrm>
          <a:prstGeom prst="rect">
            <a:avLst/>
          </a:prstGeom>
          <a:noFill/>
        </p:spPr>
        <p:txBody>
          <a:bodyPr wrap="square" rtlCol="0">
            <a:spAutoFit/>
          </a:bodyPr>
          <a:lstStyle/>
          <a:p>
            <a:pPr algn="just"/>
            <a:r>
              <a:rPr lang="en-US" b="1" dirty="0"/>
              <a:t>Selection rule: </a:t>
            </a:r>
            <a:r>
              <a:rPr lang="en-US" dirty="0"/>
              <a:t>significant at 5%</a:t>
            </a:r>
          </a:p>
        </p:txBody>
      </p:sp>
    </p:spTree>
    <p:extLst>
      <p:ext uri="{BB962C8B-B14F-4D97-AF65-F5344CB8AC3E}">
        <p14:creationId xmlns:p14="http://schemas.microsoft.com/office/powerpoint/2010/main" val="1020533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834D-CCBF-A7CE-891B-A577CF520DD0}"/>
              </a:ext>
            </a:extLst>
          </p:cNvPr>
          <p:cNvSpPr>
            <a:spLocks noGrp="1"/>
          </p:cNvSpPr>
          <p:nvPr>
            <p:ph type="title"/>
          </p:nvPr>
        </p:nvSpPr>
        <p:spPr/>
        <p:txBody>
          <a:bodyPr/>
          <a:lstStyle/>
          <a:p>
            <a:r>
              <a:rPr lang="en-US" dirty="0"/>
              <a:t>Weight of Evidence (Continuous Variables)</a:t>
            </a:r>
          </a:p>
        </p:txBody>
      </p:sp>
      <p:sp>
        <p:nvSpPr>
          <p:cNvPr id="3" name="Content Placeholder 2">
            <a:extLst>
              <a:ext uri="{FF2B5EF4-FFF2-40B4-BE49-F238E27FC236}">
                <a16:creationId xmlns:a16="http://schemas.microsoft.com/office/drawing/2014/main" id="{4914122E-A6BA-86A6-5866-9CDC416D6B4F}"/>
              </a:ext>
            </a:extLst>
          </p:cNvPr>
          <p:cNvSpPr>
            <a:spLocks noGrp="1"/>
          </p:cNvSpPr>
          <p:nvPr>
            <p:ph idx="1"/>
          </p:nvPr>
        </p:nvSpPr>
        <p:spPr>
          <a:xfrm>
            <a:off x="838200" y="1825625"/>
            <a:ext cx="6039678" cy="3912566"/>
          </a:xfrm>
        </p:spPr>
        <p:txBody>
          <a:bodyPr>
            <a:normAutofit fontScale="85000" lnSpcReduction="10000"/>
          </a:bodyPr>
          <a:lstStyle/>
          <a:p>
            <a:pPr algn="just"/>
            <a:r>
              <a:rPr lang="en-US" b="1" dirty="0"/>
              <a:t>Less than 0.02: </a:t>
            </a:r>
            <a:r>
              <a:rPr lang="en-US" dirty="0"/>
              <a:t>IV is too low to support inclusion of feature in the model;</a:t>
            </a:r>
          </a:p>
          <a:p>
            <a:pPr algn="just"/>
            <a:r>
              <a:rPr lang="en-US" b="1" dirty="0"/>
              <a:t>Between 0.02 and 0.1: </a:t>
            </a:r>
            <a:r>
              <a:rPr lang="en-US" dirty="0"/>
              <a:t>IV suggests a weak relation between a feature and default → consider exclusion of feature in the model;</a:t>
            </a:r>
          </a:p>
          <a:p>
            <a:pPr algn="just"/>
            <a:r>
              <a:rPr lang="en-US" b="1" dirty="0"/>
              <a:t>Between 0.1 and 0.3: </a:t>
            </a:r>
            <a:r>
              <a:rPr lang="en-US" dirty="0"/>
              <a:t>IV suggests a moderate relation between a feature and default → consider inclusion of feature in the model;</a:t>
            </a:r>
          </a:p>
          <a:p>
            <a:pPr algn="just"/>
            <a:r>
              <a:rPr lang="en-US" b="1" dirty="0"/>
              <a:t>Over 0.3: </a:t>
            </a:r>
            <a:r>
              <a:rPr lang="en-US" dirty="0"/>
              <a:t>IV suggests a strong relation between a feature and default → inclusion of feature.</a:t>
            </a:r>
          </a:p>
        </p:txBody>
      </p:sp>
      <p:pic>
        <p:nvPicPr>
          <p:cNvPr id="7" name="Picture 6">
            <a:extLst>
              <a:ext uri="{FF2B5EF4-FFF2-40B4-BE49-F238E27FC236}">
                <a16:creationId xmlns:a16="http://schemas.microsoft.com/office/drawing/2014/main" id="{F0A38CA5-C0F5-F10C-99A4-856F9427BE28}"/>
              </a:ext>
            </a:extLst>
          </p:cNvPr>
          <p:cNvPicPr>
            <a:picLocks noChangeAspect="1"/>
          </p:cNvPicPr>
          <p:nvPr/>
        </p:nvPicPr>
        <p:blipFill>
          <a:blip r:embed="rId2"/>
          <a:stretch>
            <a:fillRect/>
          </a:stretch>
        </p:blipFill>
        <p:spPr>
          <a:xfrm>
            <a:off x="7024950" y="1825625"/>
            <a:ext cx="4328850" cy="4351338"/>
          </a:xfrm>
          <a:prstGeom prst="rect">
            <a:avLst/>
          </a:prstGeom>
        </p:spPr>
      </p:pic>
    </p:spTree>
    <p:extLst>
      <p:ext uri="{BB962C8B-B14F-4D97-AF65-F5344CB8AC3E}">
        <p14:creationId xmlns:p14="http://schemas.microsoft.com/office/powerpoint/2010/main" val="29573383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22C9-B008-39C5-F44B-126DF959C4B7}"/>
              </a:ext>
            </a:extLst>
          </p:cNvPr>
          <p:cNvSpPr>
            <a:spLocks noGrp="1"/>
          </p:cNvSpPr>
          <p:nvPr>
            <p:ph type="title"/>
          </p:nvPr>
        </p:nvSpPr>
        <p:spPr/>
        <p:txBody>
          <a:bodyPr/>
          <a:lstStyle/>
          <a:p>
            <a:r>
              <a:rPr lang="en-US" dirty="0"/>
              <a:t>Spearman correlation (Continuous Variables)</a:t>
            </a:r>
          </a:p>
        </p:txBody>
      </p:sp>
      <p:sp>
        <p:nvSpPr>
          <p:cNvPr id="3" name="Content Placeholder 2">
            <a:extLst>
              <a:ext uri="{FF2B5EF4-FFF2-40B4-BE49-F238E27FC236}">
                <a16:creationId xmlns:a16="http://schemas.microsoft.com/office/drawing/2014/main" id="{B0F1808C-C54D-9487-CA66-CDBED0E41D6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4D8F90F-05FD-75A1-3287-69C841C81E36}"/>
              </a:ext>
            </a:extLst>
          </p:cNvPr>
          <p:cNvPicPr>
            <a:picLocks noChangeAspect="1"/>
          </p:cNvPicPr>
          <p:nvPr/>
        </p:nvPicPr>
        <p:blipFill>
          <a:blip r:embed="rId2"/>
          <a:stretch>
            <a:fillRect/>
          </a:stretch>
        </p:blipFill>
        <p:spPr>
          <a:xfrm>
            <a:off x="0" y="1825624"/>
            <a:ext cx="12192000" cy="5032375"/>
          </a:xfrm>
          <a:prstGeom prst="rect">
            <a:avLst/>
          </a:prstGeom>
        </p:spPr>
      </p:pic>
      <p:sp>
        <p:nvSpPr>
          <p:cNvPr id="6" name="Rectangle 5">
            <a:extLst>
              <a:ext uri="{FF2B5EF4-FFF2-40B4-BE49-F238E27FC236}">
                <a16:creationId xmlns:a16="http://schemas.microsoft.com/office/drawing/2014/main" id="{737EB6BD-CA3C-BC7C-50FD-62DD92FAB5E7}"/>
              </a:ext>
            </a:extLst>
          </p:cNvPr>
          <p:cNvSpPr/>
          <p:nvPr/>
        </p:nvSpPr>
        <p:spPr>
          <a:xfrm>
            <a:off x="1285461" y="1825625"/>
            <a:ext cx="636104" cy="31664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EA8973-DA83-099C-3112-30FEB1773C30}"/>
              </a:ext>
            </a:extLst>
          </p:cNvPr>
          <p:cNvSpPr/>
          <p:nvPr/>
        </p:nvSpPr>
        <p:spPr>
          <a:xfrm>
            <a:off x="125896" y="5546037"/>
            <a:ext cx="1159565" cy="31142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BBB7BA3-1EE8-DEBE-183A-0FF383C7E5ED}"/>
              </a:ext>
            </a:extLst>
          </p:cNvPr>
          <p:cNvSpPr/>
          <p:nvPr/>
        </p:nvSpPr>
        <p:spPr>
          <a:xfrm>
            <a:off x="5526156" y="2451654"/>
            <a:ext cx="742122" cy="31664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4B091D-AAE1-725D-5C5D-73FE3D3BAFEE}"/>
              </a:ext>
            </a:extLst>
          </p:cNvPr>
          <p:cNvSpPr/>
          <p:nvPr/>
        </p:nvSpPr>
        <p:spPr>
          <a:xfrm>
            <a:off x="5526157" y="1825625"/>
            <a:ext cx="742121" cy="31664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6538E7-5DDC-A835-04A5-0D682F34553F}"/>
              </a:ext>
            </a:extLst>
          </p:cNvPr>
          <p:cNvSpPr/>
          <p:nvPr/>
        </p:nvSpPr>
        <p:spPr>
          <a:xfrm>
            <a:off x="152399" y="3389107"/>
            <a:ext cx="1133062" cy="31142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8EB477-EECE-D600-9C2F-74ED3C9ADBBB}"/>
              </a:ext>
            </a:extLst>
          </p:cNvPr>
          <p:cNvSpPr/>
          <p:nvPr/>
        </p:nvSpPr>
        <p:spPr>
          <a:xfrm>
            <a:off x="9985514" y="1825623"/>
            <a:ext cx="1477617" cy="31142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303582-B69A-DC42-2C4C-DE642E86DB44}"/>
              </a:ext>
            </a:extLst>
          </p:cNvPr>
          <p:cNvSpPr/>
          <p:nvPr/>
        </p:nvSpPr>
        <p:spPr>
          <a:xfrm>
            <a:off x="125894" y="2461768"/>
            <a:ext cx="1159567" cy="31142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97DED5D-54EC-CAAB-B147-3E7DDDFF7D2A}"/>
              </a:ext>
            </a:extLst>
          </p:cNvPr>
          <p:cNvSpPr/>
          <p:nvPr/>
        </p:nvSpPr>
        <p:spPr>
          <a:xfrm>
            <a:off x="9985514" y="3359151"/>
            <a:ext cx="1422952" cy="34138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D2BB786-AD48-DC0A-19BA-46D2D00334E9}"/>
              </a:ext>
            </a:extLst>
          </p:cNvPr>
          <p:cNvSpPr/>
          <p:nvPr/>
        </p:nvSpPr>
        <p:spPr>
          <a:xfrm>
            <a:off x="1308653" y="5546037"/>
            <a:ext cx="636104" cy="31664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6D062A1-9B1C-0C93-DA31-B0643CCE2496}"/>
              </a:ext>
            </a:extLst>
          </p:cNvPr>
          <p:cNvSpPr txBox="1"/>
          <p:nvPr/>
        </p:nvSpPr>
        <p:spPr>
          <a:xfrm>
            <a:off x="11353800" y="1321357"/>
            <a:ext cx="738809" cy="369332"/>
          </a:xfrm>
          <a:prstGeom prst="rect">
            <a:avLst/>
          </a:prstGeom>
          <a:noFill/>
        </p:spPr>
        <p:txBody>
          <a:bodyPr wrap="square" rtlCol="0">
            <a:spAutoFit/>
          </a:bodyPr>
          <a:lstStyle/>
          <a:p>
            <a:r>
              <a:rPr lang="en-US" b="1" dirty="0">
                <a:hlinkClick r:id="rId3" action="ppaction://hlinksldjump"/>
              </a:rPr>
              <a:t>Back</a:t>
            </a:r>
            <a:endParaRPr lang="en-US" b="1" dirty="0"/>
          </a:p>
        </p:txBody>
      </p:sp>
    </p:spTree>
    <p:extLst>
      <p:ext uri="{BB962C8B-B14F-4D97-AF65-F5344CB8AC3E}">
        <p14:creationId xmlns:p14="http://schemas.microsoft.com/office/powerpoint/2010/main" val="2238479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8D37-0966-B4F6-5960-A80B67CEDFD0}"/>
              </a:ext>
            </a:extLst>
          </p:cNvPr>
          <p:cNvSpPr>
            <a:spLocks noGrp="1"/>
          </p:cNvSpPr>
          <p:nvPr>
            <p:ph type="title"/>
          </p:nvPr>
        </p:nvSpPr>
        <p:spPr/>
        <p:txBody>
          <a:bodyPr/>
          <a:lstStyle/>
          <a:p>
            <a:r>
              <a:rPr lang="en-US" dirty="0"/>
              <a:t>Default distribution on Current LTV</a:t>
            </a:r>
          </a:p>
        </p:txBody>
      </p:sp>
      <p:pic>
        <p:nvPicPr>
          <p:cNvPr id="5" name="Content Placeholder 4">
            <a:extLst>
              <a:ext uri="{FF2B5EF4-FFF2-40B4-BE49-F238E27FC236}">
                <a16:creationId xmlns:a16="http://schemas.microsoft.com/office/drawing/2014/main" id="{E44A8E6A-694F-ECE9-6154-BB7A51BB4F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9208"/>
            <a:ext cx="10515600" cy="4324171"/>
          </a:xfrm>
        </p:spPr>
      </p:pic>
      <p:sp>
        <p:nvSpPr>
          <p:cNvPr id="6" name="TextBox 5">
            <a:extLst>
              <a:ext uri="{FF2B5EF4-FFF2-40B4-BE49-F238E27FC236}">
                <a16:creationId xmlns:a16="http://schemas.microsoft.com/office/drawing/2014/main" id="{0C74825D-F209-C677-6FD7-A76582641972}"/>
              </a:ext>
            </a:extLst>
          </p:cNvPr>
          <p:cNvSpPr txBox="1"/>
          <p:nvPr/>
        </p:nvSpPr>
        <p:spPr>
          <a:xfrm>
            <a:off x="10980641" y="1395616"/>
            <a:ext cx="746318" cy="369332"/>
          </a:xfrm>
          <a:prstGeom prst="rect">
            <a:avLst/>
          </a:prstGeom>
          <a:noFill/>
        </p:spPr>
        <p:txBody>
          <a:bodyPr wrap="square" rtlCol="0">
            <a:spAutoFit/>
          </a:bodyPr>
          <a:lstStyle/>
          <a:p>
            <a:r>
              <a:rPr lang="en-US" b="1" dirty="0">
                <a:hlinkClick r:id="rId3" action="ppaction://hlinksldjump"/>
              </a:rPr>
              <a:t>Back</a:t>
            </a:r>
            <a:endParaRPr lang="en-US" b="1" dirty="0"/>
          </a:p>
        </p:txBody>
      </p:sp>
    </p:spTree>
    <p:extLst>
      <p:ext uri="{BB962C8B-B14F-4D97-AF65-F5344CB8AC3E}">
        <p14:creationId xmlns:p14="http://schemas.microsoft.com/office/powerpoint/2010/main" val="2567185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8207-E81F-548F-29E3-6E9FE46A1A64}"/>
              </a:ext>
            </a:extLst>
          </p:cNvPr>
          <p:cNvSpPr>
            <a:spLocks noGrp="1"/>
          </p:cNvSpPr>
          <p:nvPr>
            <p:ph type="title"/>
          </p:nvPr>
        </p:nvSpPr>
        <p:spPr/>
        <p:txBody>
          <a:bodyPr/>
          <a:lstStyle/>
          <a:p>
            <a:r>
              <a:rPr lang="en-US" dirty="0"/>
              <a:t>Default distribution on FICO at origination</a:t>
            </a:r>
          </a:p>
        </p:txBody>
      </p:sp>
      <p:pic>
        <p:nvPicPr>
          <p:cNvPr id="5" name="Content Placeholder 4">
            <a:extLst>
              <a:ext uri="{FF2B5EF4-FFF2-40B4-BE49-F238E27FC236}">
                <a16:creationId xmlns:a16="http://schemas.microsoft.com/office/drawing/2014/main" id="{CE01FD58-DA92-0E94-484E-8F9DF77B8C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9208"/>
            <a:ext cx="10515600" cy="4324171"/>
          </a:xfrm>
        </p:spPr>
      </p:pic>
    </p:spTree>
    <p:extLst>
      <p:ext uri="{BB962C8B-B14F-4D97-AF65-F5344CB8AC3E}">
        <p14:creationId xmlns:p14="http://schemas.microsoft.com/office/powerpoint/2010/main" val="1472214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341A-5AD1-D6FC-67B3-73E9B040C3AF}"/>
              </a:ext>
            </a:extLst>
          </p:cNvPr>
          <p:cNvSpPr>
            <a:spLocks noGrp="1"/>
          </p:cNvSpPr>
          <p:nvPr>
            <p:ph type="title"/>
          </p:nvPr>
        </p:nvSpPr>
        <p:spPr/>
        <p:txBody>
          <a:bodyPr/>
          <a:lstStyle/>
          <a:p>
            <a:r>
              <a:rPr lang="en-US" dirty="0"/>
              <a:t>Default distribution on Current GDP</a:t>
            </a:r>
          </a:p>
        </p:txBody>
      </p:sp>
      <p:pic>
        <p:nvPicPr>
          <p:cNvPr id="5" name="Content Placeholder 4">
            <a:extLst>
              <a:ext uri="{FF2B5EF4-FFF2-40B4-BE49-F238E27FC236}">
                <a16:creationId xmlns:a16="http://schemas.microsoft.com/office/drawing/2014/main" id="{6DA210E0-FE25-D974-6D20-A6E00A3744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9208"/>
            <a:ext cx="10515600" cy="4324171"/>
          </a:xfrm>
        </p:spPr>
      </p:pic>
    </p:spTree>
    <p:extLst>
      <p:ext uri="{BB962C8B-B14F-4D97-AF65-F5344CB8AC3E}">
        <p14:creationId xmlns:p14="http://schemas.microsoft.com/office/powerpoint/2010/main" val="62610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AE60-F77E-54FD-9273-858699AA0E38}"/>
              </a:ext>
            </a:extLst>
          </p:cNvPr>
          <p:cNvSpPr>
            <a:spLocks noGrp="1"/>
          </p:cNvSpPr>
          <p:nvPr>
            <p:ph type="title"/>
          </p:nvPr>
        </p:nvSpPr>
        <p:spPr/>
        <p:txBody>
          <a:bodyPr/>
          <a:lstStyle/>
          <a:p>
            <a:r>
              <a:rPr lang="en-US" dirty="0"/>
              <a:t>Project briefing</a:t>
            </a:r>
          </a:p>
        </p:txBody>
      </p:sp>
      <p:sp>
        <p:nvSpPr>
          <p:cNvPr id="3" name="Content Placeholder 2">
            <a:extLst>
              <a:ext uri="{FF2B5EF4-FFF2-40B4-BE49-F238E27FC236}">
                <a16:creationId xmlns:a16="http://schemas.microsoft.com/office/drawing/2014/main" id="{23693588-F02A-AC20-76B9-A011E7C548D3}"/>
              </a:ext>
            </a:extLst>
          </p:cNvPr>
          <p:cNvSpPr>
            <a:spLocks noGrp="1"/>
          </p:cNvSpPr>
          <p:nvPr>
            <p:ph idx="1"/>
          </p:nvPr>
        </p:nvSpPr>
        <p:spPr/>
        <p:txBody>
          <a:bodyPr/>
          <a:lstStyle/>
          <a:p>
            <a:pPr algn="just"/>
            <a:r>
              <a:rPr lang="en-US" b="1" dirty="0"/>
              <a:t>Data: </a:t>
            </a:r>
            <a:r>
              <a:rPr lang="en-US" dirty="0"/>
              <a:t>50,000 </a:t>
            </a:r>
            <a:r>
              <a:rPr lang="en-US" b="0" i="0" dirty="0">
                <a:solidFill>
                  <a:srgbClr val="2A2A2A"/>
                </a:solidFill>
                <a:effectLst/>
                <a:latin typeface="Roboto" panose="02000000000000000000" pitchFamily="2" charset="0"/>
              </a:rPr>
              <a:t>mortgage-loan-level data collected from the portfolios underlying U.S. residential mortgage-backed securities (RMBS) securitization portfolios </a:t>
            </a:r>
            <a:r>
              <a:rPr lang="en-US" dirty="0"/>
              <a:t>over 60 periods </a:t>
            </a:r>
            <a:r>
              <a:rPr lang="en-US" b="0" i="0" dirty="0">
                <a:solidFill>
                  <a:srgbClr val="2A2A2A"/>
                </a:solidFill>
                <a:effectLst/>
                <a:latin typeface="Roboto" panose="02000000000000000000" pitchFamily="2" charset="0"/>
              </a:rPr>
              <a:t>provided by IFR (</a:t>
            </a:r>
            <a:r>
              <a:rPr lang="en-US" b="0" i="0" dirty="0">
                <a:solidFill>
                  <a:srgbClr val="2A2A2A"/>
                </a:solidFill>
                <a:effectLst/>
                <a:latin typeface="Roboto" panose="02000000000000000000" pitchFamily="2" charset="0"/>
                <a:hlinkClick r:id="rId2"/>
              </a:rPr>
              <a:t>www.internationalfinancialresearch.org</a:t>
            </a:r>
            <a:r>
              <a:rPr lang="en-US" b="0" i="0" dirty="0">
                <a:solidFill>
                  <a:srgbClr val="2A2A2A"/>
                </a:solidFill>
                <a:effectLst/>
                <a:latin typeface="Roboto" panose="02000000000000000000" pitchFamily="2" charset="0"/>
              </a:rPr>
              <a:t>)</a:t>
            </a:r>
          </a:p>
          <a:p>
            <a:r>
              <a:rPr lang="en-US" b="1" dirty="0">
                <a:solidFill>
                  <a:srgbClr val="2A2A2A"/>
                </a:solidFill>
                <a:latin typeface="Roboto" panose="02000000000000000000" pitchFamily="2" charset="0"/>
              </a:rPr>
              <a:t>Objective</a:t>
            </a:r>
            <a:r>
              <a:rPr lang="en-US" dirty="0">
                <a:solidFill>
                  <a:srgbClr val="2A2A2A"/>
                </a:solidFill>
                <a:latin typeface="Roboto" panose="02000000000000000000" pitchFamily="2" charset="0"/>
              </a:rPr>
              <a:t>: To predict probability of default of mortgage loans aggregated at period level.</a:t>
            </a:r>
            <a:endParaRPr lang="en-US" dirty="0"/>
          </a:p>
        </p:txBody>
      </p:sp>
    </p:spTree>
    <p:extLst>
      <p:ext uri="{BB962C8B-B14F-4D97-AF65-F5344CB8AC3E}">
        <p14:creationId xmlns:p14="http://schemas.microsoft.com/office/powerpoint/2010/main" val="3204380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B0D89-6549-92E5-D4E3-EE7543DAEF73}"/>
              </a:ext>
            </a:extLst>
          </p:cNvPr>
          <p:cNvSpPr>
            <a:spLocks noGrp="1"/>
          </p:cNvSpPr>
          <p:nvPr>
            <p:ph type="title"/>
          </p:nvPr>
        </p:nvSpPr>
        <p:spPr/>
        <p:txBody>
          <a:bodyPr/>
          <a:lstStyle/>
          <a:p>
            <a:r>
              <a:rPr lang="en-US" dirty="0"/>
              <a:t>Default distribution on Current HPI</a:t>
            </a:r>
          </a:p>
        </p:txBody>
      </p:sp>
      <p:pic>
        <p:nvPicPr>
          <p:cNvPr id="5" name="Content Placeholder 4">
            <a:extLst>
              <a:ext uri="{FF2B5EF4-FFF2-40B4-BE49-F238E27FC236}">
                <a16:creationId xmlns:a16="http://schemas.microsoft.com/office/drawing/2014/main" id="{F4365B03-87AA-F59E-704F-3F962BE6E4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9208"/>
            <a:ext cx="10515600" cy="4324171"/>
          </a:xfrm>
        </p:spPr>
      </p:pic>
    </p:spTree>
    <p:extLst>
      <p:ext uri="{BB962C8B-B14F-4D97-AF65-F5344CB8AC3E}">
        <p14:creationId xmlns:p14="http://schemas.microsoft.com/office/powerpoint/2010/main" val="1087961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76961-B407-9C58-E8A4-8200695496BA}"/>
              </a:ext>
            </a:extLst>
          </p:cNvPr>
          <p:cNvSpPr>
            <a:spLocks noGrp="1"/>
          </p:cNvSpPr>
          <p:nvPr>
            <p:ph type="title"/>
          </p:nvPr>
        </p:nvSpPr>
        <p:spPr/>
        <p:txBody>
          <a:bodyPr/>
          <a:lstStyle/>
          <a:p>
            <a:r>
              <a:rPr lang="en-US" dirty="0"/>
              <a:t>Default distribution on Current Interest Rate</a:t>
            </a:r>
          </a:p>
        </p:txBody>
      </p:sp>
      <p:pic>
        <p:nvPicPr>
          <p:cNvPr id="5" name="Content Placeholder 4">
            <a:extLst>
              <a:ext uri="{FF2B5EF4-FFF2-40B4-BE49-F238E27FC236}">
                <a16:creationId xmlns:a16="http://schemas.microsoft.com/office/drawing/2014/main" id="{723AD6FD-516B-F01E-2C6C-6A55B283B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9208"/>
            <a:ext cx="10515600" cy="4324171"/>
          </a:xfrm>
        </p:spPr>
      </p:pic>
    </p:spTree>
    <p:extLst>
      <p:ext uri="{BB962C8B-B14F-4D97-AF65-F5344CB8AC3E}">
        <p14:creationId xmlns:p14="http://schemas.microsoft.com/office/powerpoint/2010/main" val="1389284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3CC6-9917-3950-8D55-F3D0456A0B0D}"/>
              </a:ext>
            </a:extLst>
          </p:cNvPr>
          <p:cNvSpPr>
            <a:spLocks noGrp="1"/>
          </p:cNvSpPr>
          <p:nvPr>
            <p:ph type="title"/>
          </p:nvPr>
        </p:nvSpPr>
        <p:spPr/>
        <p:txBody>
          <a:bodyPr/>
          <a:lstStyle/>
          <a:p>
            <a:r>
              <a:rPr lang="en-US" dirty="0"/>
              <a:t>Default distribution on Current Rate</a:t>
            </a:r>
          </a:p>
        </p:txBody>
      </p:sp>
      <p:pic>
        <p:nvPicPr>
          <p:cNvPr id="5" name="Content Placeholder 4">
            <a:extLst>
              <a:ext uri="{FF2B5EF4-FFF2-40B4-BE49-F238E27FC236}">
                <a16:creationId xmlns:a16="http://schemas.microsoft.com/office/drawing/2014/main" id="{8D84C906-1BAE-485E-50E1-80FEB8541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39208"/>
            <a:ext cx="10515600" cy="4324171"/>
          </a:xfrm>
        </p:spPr>
      </p:pic>
      <p:sp>
        <p:nvSpPr>
          <p:cNvPr id="6" name="TextBox 5">
            <a:extLst>
              <a:ext uri="{FF2B5EF4-FFF2-40B4-BE49-F238E27FC236}">
                <a16:creationId xmlns:a16="http://schemas.microsoft.com/office/drawing/2014/main" id="{FAA75BB5-DBB4-FF0A-1947-34F4AD18F56C}"/>
              </a:ext>
            </a:extLst>
          </p:cNvPr>
          <p:cNvSpPr txBox="1"/>
          <p:nvPr/>
        </p:nvSpPr>
        <p:spPr>
          <a:xfrm>
            <a:off x="10747514" y="1338470"/>
            <a:ext cx="1444486" cy="369332"/>
          </a:xfrm>
          <a:prstGeom prst="rect">
            <a:avLst/>
          </a:prstGeom>
          <a:noFill/>
        </p:spPr>
        <p:txBody>
          <a:bodyPr wrap="square" rtlCol="0">
            <a:spAutoFit/>
          </a:bodyPr>
          <a:lstStyle/>
          <a:p>
            <a:r>
              <a:rPr lang="en-US" b="1" dirty="0">
                <a:hlinkClick r:id="rId3" action="ppaction://hlinksldjump"/>
              </a:rPr>
              <a:t>Back</a:t>
            </a:r>
            <a:endParaRPr lang="en-US" b="1" dirty="0"/>
          </a:p>
        </p:txBody>
      </p:sp>
    </p:spTree>
    <p:extLst>
      <p:ext uri="{BB962C8B-B14F-4D97-AF65-F5344CB8AC3E}">
        <p14:creationId xmlns:p14="http://schemas.microsoft.com/office/powerpoint/2010/main" val="1836600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E64F5-EB72-3401-1A5F-ECC8C9DB6C7B}"/>
              </a:ext>
            </a:extLst>
          </p:cNvPr>
          <p:cNvSpPr>
            <a:spLocks noGrp="1"/>
          </p:cNvSpPr>
          <p:nvPr>
            <p:ph type="title"/>
          </p:nvPr>
        </p:nvSpPr>
        <p:spPr/>
        <p:txBody>
          <a:bodyPr/>
          <a:lstStyle/>
          <a:p>
            <a:r>
              <a:rPr lang="en-US" dirty="0"/>
              <a:t>Characteristics of underlying data</a:t>
            </a:r>
          </a:p>
        </p:txBody>
      </p:sp>
      <p:sp>
        <p:nvSpPr>
          <p:cNvPr id="3" name="Content Placeholder 2">
            <a:extLst>
              <a:ext uri="{FF2B5EF4-FFF2-40B4-BE49-F238E27FC236}">
                <a16:creationId xmlns:a16="http://schemas.microsoft.com/office/drawing/2014/main" id="{6C15E096-A29A-8BC2-C73A-0629750175DF}"/>
              </a:ext>
            </a:extLst>
          </p:cNvPr>
          <p:cNvSpPr>
            <a:spLocks noGrp="1"/>
          </p:cNvSpPr>
          <p:nvPr>
            <p:ph idx="1"/>
          </p:nvPr>
        </p:nvSpPr>
        <p:spPr/>
        <p:txBody>
          <a:bodyPr>
            <a:normAutofit fontScale="92500" lnSpcReduction="20000"/>
          </a:bodyPr>
          <a:lstStyle/>
          <a:p>
            <a:r>
              <a:rPr lang="en-US" dirty="0"/>
              <a:t>Target variable is dichotomous</a:t>
            </a:r>
          </a:p>
          <a:p>
            <a:r>
              <a:rPr lang="en-US" dirty="0"/>
              <a:t>Independent variables include:</a:t>
            </a:r>
          </a:p>
          <a:p>
            <a:pPr lvl="1"/>
            <a:r>
              <a:rPr lang="en-US" dirty="0"/>
              <a:t>Loan-specific variables (LTV, loan balance, type of borrower, time to maturity, real estate type, etc.)</a:t>
            </a:r>
          </a:p>
          <a:p>
            <a:pPr lvl="1"/>
            <a:r>
              <a:rPr lang="en-US" dirty="0"/>
              <a:t>Regional variable (state)</a:t>
            </a:r>
          </a:p>
          <a:p>
            <a:pPr lvl="1"/>
            <a:r>
              <a:rPr lang="en-US" dirty="0"/>
              <a:t>Macro variables (</a:t>
            </a:r>
            <a:r>
              <a:rPr lang="en-US" dirty="0" err="1"/>
              <a:t>gdp</a:t>
            </a:r>
            <a:r>
              <a:rPr lang="en-US" dirty="0"/>
              <a:t>, unemployment rate, house pricing index)</a:t>
            </a:r>
          </a:p>
          <a:p>
            <a:r>
              <a:rPr lang="en-US" dirty="0"/>
              <a:t>Imbalanced dataset with negative/positive class ratio 97.5/2.5</a:t>
            </a:r>
          </a:p>
          <a:p>
            <a:r>
              <a:rPr lang="en-US" dirty="0"/>
              <a:t>Negative class overrepresents in any strata/bins</a:t>
            </a:r>
          </a:p>
          <a:p>
            <a:r>
              <a:rPr lang="en-US" dirty="0"/>
              <a:t>How the imbalanced data is being addressed in this project:</a:t>
            </a:r>
          </a:p>
          <a:p>
            <a:pPr lvl="1"/>
            <a:r>
              <a:rPr lang="en-US" b="1" dirty="0"/>
              <a:t>SMOTEENN</a:t>
            </a:r>
            <a:r>
              <a:rPr lang="en-US" dirty="0"/>
              <a:t> sampler is used to artificially inflate minority class while at the same time reducing observations from majority class</a:t>
            </a:r>
          </a:p>
          <a:p>
            <a:pPr lvl="1"/>
            <a:r>
              <a:rPr lang="en-US" dirty="0"/>
              <a:t>Parameter </a:t>
            </a:r>
            <a:r>
              <a:rPr lang="en-US" b="1" dirty="0" err="1"/>
              <a:t>Class_weight</a:t>
            </a:r>
            <a:r>
              <a:rPr lang="en-US" dirty="0"/>
              <a:t> is set to ‘</a:t>
            </a:r>
            <a:r>
              <a:rPr lang="en-US" i="1" dirty="0"/>
              <a:t>Balanced</a:t>
            </a:r>
            <a:r>
              <a:rPr lang="en-US" dirty="0"/>
              <a:t>’ on those classifiers that support such functionality</a:t>
            </a:r>
          </a:p>
          <a:p>
            <a:pPr lvl="1"/>
            <a:endParaRPr lang="en-US" dirty="0"/>
          </a:p>
        </p:txBody>
      </p:sp>
    </p:spTree>
    <p:extLst>
      <p:ext uri="{BB962C8B-B14F-4D97-AF65-F5344CB8AC3E}">
        <p14:creationId xmlns:p14="http://schemas.microsoft.com/office/powerpoint/2010/main" val="353855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1209-A984-E9E7-F98D-F35FBF18E007}"/>
              </a:ext>
            </a:extLst>
          </p:cNvPr>
          <p:cNvSpPr>
            <a:spLocks noGrp="1"/>
          </p:cNvSpPr>
          <p:nvPr>
            <p:ph type="title"/>
          </p:nvPr>
        </p:nvSpPr>
        <p:spPr/>
        <p:txBody>
          <a:bodyPr/>
          <a:lstStyle/>
          <a:p>
            <a:r>
              <a:rPr lang="en-US" dirty="0"/>
              <a:t>Project roadmap</a:t>
            </a:r>
          </a:p>
        </p:txBody>
      </p:sp>
      <p:graphicFrame>
        <p:nvGraphicFramePr>
          <p:cNvPr id="6" name="Content Placeholder 5">
            <a:extLst>
              <a:ext uri="{FF2B5EF4-FFF2-40B4-BE49-F238E27FC236}">
                <a16:creationId xmlns:a16="http://schemas.microsoft.com/office/drawing/2014/main" id="{4AB66C7A-E6BA-5EB9-A208-8EF7F9B0F96F}"/>
              </a:ext>
            </a:extLst>
          </p:cNvPr>
          <p:cNvGraphicFramePr>
            <a:graphicFrameLocks noGrp="1"/>
          </p:cNvGraphicFramePr>
          <p:nvPr>
            <p:ph idx="1"/>
            <p:extLst>
              <p:ext uri="{D42A27DB-BD31-4B8C-83A1-F6EECF244321}">
                <p14:modId xmlns:p14="http://schemas.microsoft.com/office/powerpoint/2010/main" val="1043520077"/>
              </p:ext>
            </p:extLst>
          </p:nvPr>
        </p:nvGraphicFramePr>
        <p:xfrm>
          <a:off x="838200" y="1568741"/>
          <a:ext cx="10515600" cy="4924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798A0AC0-FC61-ADBA-79CC-C16152538443}"/>
              </a:ext>
            </a:extLst>
          </p:cNvPr>
          <p:cNvSpPr txBox="1"/>
          <p:nvPr/>
        </p:nvSpPr>
        <p:spPr>
          <a:xfrm>
            <a:off x="3237676" y="4501789"/>
            <a:ext cx="1826029" cy="854080"/>
          </a:xfrm>
          <a:prstGeom prst="rect">
            <a:avLst/>
          </a:prstGeom>
          <a:noFill/>
        </p:spPr>
        <p:txBody>
          <a:bodyPr wrap="square" rtlCol="0">
            <a:spAutoFit/>
          </a:bodyPr>
          <a:lstStyle/>
          <a:p>
            <a:pPr marL="285750" lvl="0" indent="-285750">
              <a:buFont typeface="Arial" panose="020B0604020202020204" pitchFamily="34" charset="0"/>
              <a:buChar char="•"/>
            </a:pPr>
            <a:r>
              <a:rPr lang="en-US" sz="1050" dirty="0" err="1"/>
              <a:t>XGBoost</a:t>
            </a:r>
            <a:r>
              <a:rPr lang="en-US" sz="1050" dirty="0"/>
              <a:t> Classifier</a:t>
            </a:r>
          </a:p>
          <a:p>
            <a:pPr marL="285750" lvl="0" indent="-285750">
              <a:buFont typeface="Arial" panose="020B0604020202020204" pitchFamily="34" charset="0"/>
              <a:buChar char="•"/>
            </a:pPr>
            <a:r>
              <a:rPr lang="en-US" sz="1050" dirty="0" err="1"/>
              <a:t>LightGBM</a:t>
            </a:r>
            <a:r>
              <a:rPr lang="en-US" sz="1050" dirty="0"/>
              <a:t> Classifier</a:t>
            </a:r>
          </a:p>
          <a:p>
            <a:pPr marL="285750" lvl="0" indent="-285750">
              <a:buFont typeface="Arial" panose="020B0604020202020204" pitchFamily="34" charset="0"/>
              <a:buChar char="•"/>
            </a:pPr>
            <a:r>
              <a:rPr lang="en-US" sz="1050" dirty="0"/>
              <a:t>Deep Neural Network</a:t>
            </a:r>
          </a:p>
          <a:p>
            <a:endParaRPr lang="en-US" dirty="0"/>
          </a:p>
        </p:txBody>
      </p:sp>
      <p:sp>
        <p:nvSpPr>
          <p:cNvPr id="3" name="TextBox 2">
            <a:extLst>
              <a:ext uri="{FF2B5EF4-FFF2-40B4-BE49-F238E27FC236}">
                <a16:creationId xmlns:a16="http://schemas.microsoft.com/office/drawing/2014/main" id="{67755298-E496-E06A-EAB5-578737D803B4}"/>
              </a:ext>
            </a:extLst>
          </p:cNvPr>
          <p:cNvSpPr txBox="1"/>
          <p:nvPr/>
        </p:nvSpPr>
        <p:spPr>
          <a:xfrm>
            <a:off x="5407351" y="4608930"/>
            <a:ext cx="5602803" cy="46166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FF0000"/>
                </a:solidFill>
              </a:rPr>
              <a:t>Bayesian optimization is used for hyperparameter tunning</a:t>
            </a:r>
          </a:p>
          <a:p>
            <a:pPr marL="171450" indent="-171450">
              <a:buFont typeface="Arial" panose="020B0604020202020204" pitchFamily="34" charset="0"/>
              <a:buChar char="•"/>
            </a:pPr>
            <a:r>
              <a:rPr lang="en-US" sz="1200" dirty="0" err="1">
                <a:solidFill>
                  <a:srgbClr val="FF0000"/>
                </a:solidFill>
              </a:rPr>
              <a:t>Class_weight</a:t>
            </a:r>
            <a:r>
              <a:rPr lang="en-US" sz="1200" dirty="0">
                <a:solidFill>
                  <a:srgbClr val="FF0000"/>
                </a:solidFill>
              </a:rPr>
              <a:t> is set “Balanced” whenever possible</a:t>
            </a:r>
          </a:p>
        </p:txBody>
      </p:sp>
      <p:sp>
        <p:nvSpPr>
          <p:cNvPr id="4" name="TextBox 3">
            <a:extLst>
              <a:ext uri="{FF2B5EF4-FFF2-40B4-BE49-F238E27FC236}">
                <a16:creationId xmlns:a16="http://schemas.microsoft.com/office/drawing/2014/main" id="{85EAF97F-A646-4D3D-D86C-4AABCDAC6171}"/>
              </a:ext>
            </a:extLst>
          </p:cNvPr>
          <p:cNvSpPr txBox="1"/>
          <p:nvPr/>
        </p:nvSpPr>
        <p:spPr>
          <a:xfrm>
            <a:off x="3700732" y="5441570"/>
            <a:ext cx="7666261" cy="600164"/>
          </a:xfrm>
          <a:prstGeom prst="rect">
            <a:avLst/>
          </a:prstGeom>
          <a:noFill/>
        </p:spPr>
        <p:txBody>
          <a:bodyPr wrap="square" rtlCol="0">
            <a:spAutoFit/>
          </a:bodyPr>
          <a:lstStyle/>
          <a:p>
            <a:pPr algn="just"/>
            <a:r>
              <a:rPr lang="en-US" sz="1100" dirty="0">
                <a:solidFill>
                  <a:srgbClr val="FF0000"/>
                </a:solidFill>
              </a:rPr>
              <a:t>Because all the classifiers will predict negative outcome in most of cases, relying on AUC and Brier score can give a false sense of accuracy, it is recommended that probability measure needs to be supplemented with MAE, MSE and Calibration curve to estimate how far predicted probability is away from actual probability on an aggregated level (period).</a:t>
            </a:r>
          </a:p>
        </p:txBody>
      </p:sp>
    </p:spTree>
    <p:extLst>
      <p:ext uri="{BB962C8B-B14F-4D97-AF65-F5344CB8AC3E}">
        <p14:creationId xmlns:p14="http://schemas.microsoft.com/office/powerpoint/2010/main" val="3260348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57AB5-4DCD-A532-46DC-1668A8AFC4F7}"/>
              </a:ext>
            </a:extLst>
          </p:cNvPr>
          <p:cNvSpPr>
            <a:spLocks noGrp="1"/>
          </p:cNvSpPr>
          <p:nvPr>
            <p:ph type="title"/>
          </p:nvPr>
        </p:nvSpPr>
        <p:spPr/>
        <p:txBody>
          <a:bodyPr/>
          <a:lstStyle/>
          <a:p>
            <a:r>
              <a:rPr lang="en-US" dirty="0"/>
              <a:t>Performance evaluation</a:t>
            </a:r>
          </a:p>
        </p:txBody>
      </p:sp>
      <p:pic>
        <p:nvPicPr>
          <p:cNvPr id="19" name="Content Placeholder 18">
            <a:extLst>
              <a:ext uri="{FF2B5EF4-FFF2-40B4-BE49-F238E27FC236}">
                <a16:creationId xmlns:a16="http://schemas.microsoft.com/office/drawing/2014/main" id="{821D5520-1105-8AFA-5F1E-CE04E793B89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85206" y="1690688"/>
            <a:ext cx="8115737" cy="4802187"/>
          </a:xfrm>
        </p:spPr>
      </p:pic>
    </p:spTree>
    <p:extLst>
      <p:ext uri="{BB962C8B-B14F-4D97-AF65-F5344CB8AC3E}">
        <p14:creationId xmlns:p14="http://schemas.microsoft.com/office/powerpoint/2010/main" val="292897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B9711-9E14-9452-0A18-F7792597366E}"/>
              </a:ext>
            </a:extLst>
          </p:cNvPr>
          <p:cNvSpPr>
            <a:spLocks noGrp="1"/>
          </p:cNvSpPr>
          <p:nvPr>
            <p:ph type="title"/>
          </p:nvPr>
        </p:nvSpPr>
        <p:spPr/>
        <p:txBody>
          <a:bodyPr/>
          <a:lstStyle/>
          <a:p>
            <a:r>
              <a:rPr lang="en-US" dirty="0"/>
              <a:t>Performance evaluation (</a:t>
            </a:r>
            <a:r>
              <a:rPr lang="en-US" dirty="0" err="1"/>
              <a:t>cont</a:t>
            </a:r>
            <a:r>
              <a:rPr lang="en-US" dirty="0"/>
              <a:t>)</a:t>
            </a:r>
          </a:p>
        </p:txBody>
      </p:sp>
      <p:pic>
        <p:nvPicPr>
          <p:cNvPr id="9" name="Content Placeholder 8">
            <a:extLst>
              <a:ext uri="{FF2B5EF4-FFF2-40B4-BE49-F238E27FC236}">
                <a16:creationId xmlns:a16="http://schemas.microsoft.com/office/drawing/2014/main" id="{1129562B-2F69-7E77-D596-37C75339A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244" y="1690688"/>
            <a:ext cx="8295480" cy="4798225"/>
          </a:xfrm>
        </p:spPr>
      </p:pic>
    </p:spTree>
    <p:extLst>
      <p:ext uri="{BB962C8B-B14F-4D97-AF65-F5344CB8AC3E}">
        <p14:creationId xmlns:p14="http://schemas.microsoft.com/office/powerpoint/2010/main" val="3369149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85D13-E059-B734-5C08-C9E1E1837FAC}"/>
              </a:ext>
            </a:extLst>
          </p:cNvPr>
          <p:cNvSpPr>
            <a:spLocks noGrp="1"/>
          </p:cNvSpPr>
          <p:nvPr>
            <p:ph type="title"/>
          </p:nvPr>
        </p:nvSpPr>
        <p:spPr/>
        <p:txBody>
          <a:bodyPr/>
          <a:lstStyle/>
          <a:p>
            <a:r>
              <a:rPr lang="en-US" dirty="0"/>
              <a:t>Performance evaluation (</a:t>
            </a:r>
            <a:r>
              <a:rPr lang="en-US" dirty="0" err="1"/>
              <a:t>cont</a:t>
            </a:r>
            <a:r>
              <a:rPr lang="en-US" dirty="0"/>
              <a:t>)</a:t>
            </a:r>
          </a:p>
        </p:txBody>
      </p:sp>
      <p:pic>
        <p:nvPicPr>
          <p:cNvPr id="9" name="Content Placeholder 8">
            <a:extLst>
              <a:ext uri="{FF2B5EF4-FFF2-40B4-BE49-F238E27FC236}">
                <a16:creationId xmlns:a16="http://schemas.microsoft.com/office/drawing/2014/main" id="{5BF5002E-4C04-5D64-081F-E6C01CC06B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0411" y="1690688"/>
            <a:ext cx="8287082" cy="4773327"/>
          </a:xfrm>
        </p:spPr>
      </p:pic>
    </p:spTree>
    <p:extLst>
      <p:ext uri="{BB962C8B-B14F-4D97-AF65-F5344CB8AC3E}">
        <p14:creationId xmlns:p14="http://schemas.microsoft.com/office/powerpoint/2010/main" val="664608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CF111-88DF-FEDE-46F0-6FDFB5CFF0F7}"/>
              </a:ext>
            </a:extLst>
          </p:cNvPr>
          <p:cNvSpPr>
            <a:spLocks noGrp="1"/>
          </p:cNvSpPr>
          <p:nvPr>
            <p:ph type="title"/>
          </p:nvPr>
        </p:nvSpPr>
        <p:spPr/>
        <p:txBody>
          <a:bodyPr/>
          <a:lstStyle/>
          <a:p>
            <a:r>
              <a:rPr lang="en-US" dirty="0"/>
              <a:t>Performance evaluation (</a:t>
            </a:r>
            <a:r>
              <a:rPr lang="en-US" dirty="0" err="1"/>
              <a:t>cont</a:t>
            </a:r>
            <a:r>
              <a:rPr lang="en-US" dirty="0"/>
              <a:t>)</a:t>
            </a:r>
          </a:p>
        </p:txBody>
      </p:sp>
      <p:pic>
        <p:nvPicPr>
          <p:cNvPr id="9" name="Content Placeholder 8">
            <a:extLst>
              <a:ext uri="{FF2B5EF4-FFF2-40B4-BE49-F238E27FC236}">
                <a16:creationId xmlns:a16="http://schemas.microsoft.com/office/drawing/2014/main" id="{F129E453-B50E-B0A5-64D2-D2EF2CC6D2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0411" y="1689976"/>
            <a:ext cx="8237989" cy="4805323"/>
          </a:xfrm>
        </p:spPr>
      </p:pic>
    </p:spTree>
    <p:extLst>
      <p:ext uri="{BB962C8B-B14F-4D97-AF65-F5344CB8AC3E}">
        <p14:creationId xmlns:p14="http://schemas.microsoft.com/office/powerpoint/2010/main" val="2366373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1971</TotalTime>
  <Words>1058</Words>
  <Application>Microsoft Office PowerPoint</Application>
  <PresentationFormat>Widescreen</PresentationFormat>
  <Paragraphs>105</Paragraphs>
  <Slides>32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Roboto</vt:lpstr>
      <vt:lpstr>Office Theme</vt:lpstr>
      <vt:lpstr>Machine Learning 1&amp;2 – US Mortgage Loans - Probability of Default Prediction</vt:lpstr>
      <vt:lpstr>Table of content</vt:lpstr>
      <vt:lpstr>Project briefing</vt:lpstr>
      <vt:lpstr>Characteristics of underlying data</vt:lpstr>
      <vt:lpstr>Project roadmap</vt:lpstr>
      <vt:lpstr>Performance evaluation</vt:lpstr>
      <vt:lpstr>Performance evaluation (cont)</vt:lpstr>
      <vt:lpstr>Performance evaluation (cont)</vt:lpstr>
      <vt:lpstr>Performance evaluation (cont)</vt:lpstr>
      <vt:lpstr>Performance evaluation (cont)</vt:lpstr>
      <vt:lpstr>Performance evaluation (cont)</vt:lpstr>
      <vt:lpstr>Performance evaluation (cont)</vt:lpstr>
      <vt:lpstr>Confusion matrix</vt:lpstr>
      <vt:lpstr>Confusion matrix (cont)</vt:lpstr>
      <vt:lpstr>Performance evaluation (cont)</vt:lpstr>
      <vt:lpstr>Result discussion</vt:lpstr>
      <vt:lpstr>Result discussion (cont)</vt:lpstr>
      <vt:lpstr>The end</vt:lpstr>
      <vt:lpstr>Default distribution on Current Interest Rate and Current LTV</vt:lpstr>
      <vt:lpstr>Default distribution on HPI at origination and Current LTV</vt:lpstr>
      <vt:lpstr>Default distribution on FICO score at origination and Current LTV</vt:lpstr>
      <vt:lpstr>Default distribution on Current GDP and Current LTV</vt:lpstr>
      <vt:lpstr>Chi 2 Independence test (Dichotomous and Categorical Variables vs. default)</vt:lpstr>
      <vt:lpstr>Point Biserial Correlation test (Continuous Variables vs. default)</vt:lpstr>
      <vt:lpstr>Weight of Evidence (Continuous Variables)</vt:lpstr>
      <vt:lpstr>Spearman correlation (Continuous Variables)</vt:lpstr>
      <vt:lpstr>Default distribution on Current LTV</vt:lpstr>
      <vt:lpstr>Default distribution on FICO at origination</vt:lpstr>
      <vt:lpstr>Default distribution on Current GDP</vt:lpstr>
      <vt:lpstr>Default distribution on Current HPI</vt:lpstr>
      <vt:lpstr>Default distribution on Current Interest Rate</vt:lpstr>
      <vt:lpstr>Default distribution on Current Rate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1&amp;2 – US Mortgage Loans - Probability of Default Prediction</dc:title>
  <dc:creator>Nam Hoang</dc:creator>
  <cp:lastModifiedBy>Nam Hoang</cp:lastModifiedBy>
  <cp:revision>11</cp:revision>
  <dcterms:created xsi:type="dcterms:W3CDTF">2023-12-27T17:33:08Z</dcterms:created>
  <dcterms:modified xsi:type="dcterms:W3CDTF">2023-12-31T07:39:43Z</dcterms:modified>
</cp:coreProperties>
</file>